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5" r:id="rId13"/>
    <p:sldId id="276" r:id="rId14"/>
    <p:sldId id="281" r:id="rId15"/>
    <p:sldId id="282" r:id="rId16"/>
    <p:sldId id="283" r:id="rId17"/>
    <p:sldId id="285" r:id="rId18"/>
    <p:sldId id="286" r:id="rId19"/>
    <p:sldId id="287" r:id="rId20"/>
    <p:sldId id="288" r:id="rId21"/>
    <p:sldId id="289" r:id="rId22"/>
    <p:sldId id="293" r:id="rId23"/>
    <p:sldId id="29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</p:sldIdLst>
  <p:sldSz cx="13004800" cy="9753600"/>
  <p:notesSz cx="13004800" cy="97536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10329" y="3898900"/>
            <a:ext cx="518414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2029" y="774700"/>
            <a:ext cx="11000740" cy="10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7900" y="2277861"/>
            <a:ext cx="7378065" cy="3202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28600" y="9318853"/>
            <a:ext cx="1083310" cy="2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8765" y="9320580"/>
            <a:ext cx="2739390" cy="2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50000" y="9315805"/>
            <a:ext cx="314959" cy="265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cs.ucsb.edu/~lingqi/teaching/games101.html" TargetMode="Externa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010132"/>
            <a:ext cx="13004800" cy="21217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400" y="533400"/>
            <a:ext cx="90411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35" dirty="0"/>
              <a:t>Introduction</a:t>
            </a:r>
            <a:r>
              <a:rPr sz="4400" spc="-25" dirty="0"/>
              <a:t> </a:t>
            </a:r>
            <a:r>
              <a:rPr sz="4400" spc="200" dirty="0"/>
              <a:t>to</a:t>
            </a:r>
            <a:r>
              <a:rPr sz="4400" spc="-25" dirty="0"/>
              <a:t> </a:t>
            </a:r>
            <a:r>
              <a:rPr sz="4400" spc="120" dirty="0"/>
              <a:t>Computer</a:t>
            </a:r>
            <a:r>
              <a:rPr sz="4400" spc="-25" dirty="0"/>
              <a:t> </a:t>
            </a:r>
            <a:r>
              <a:rPr sz="4400" spc="90" dirty="0"/>
              <a:t>Graphics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3911600" y="9283700"/>
            <a:ext cx="5186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latin typeface="Arial" panose="020B0604020202090204"/>
                <a:cs typeface="Arial" panose="020B0604020202090204"/>
                <a:hlinkClick r:id="rId2"/>
              </a:rPr>
              <a:t>http://www.cs.ucsb.edu/~lingqi/teaching/games101.html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7000" y="3200400"/>
            <a:ext cx="1022350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4800">
                <a:latin typeface="Arial" panose="020B0604020202090204"/>
                <a:cs typeface="Arial" panose="020B0604020202090204"/>
                <a:sym typeface="+mn-ea"/>
              </a:rPr>
              <a:t>Transformation &amp; Basic Rasterization</a:t>
            </a:r>
            <a:endParaRPr lang="en-US" altLang="en-US" sz="4800">
              <a:latin typeface="Arial" panose="020B0604020202090204"/>
              <a:cs typeface="Arial" panose="020B06040202020902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9100" y="287020"/>
            <a:ext cx="9617075" cy="206628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38400" marR="5080" indent="-2425700">
              <a:lnSpc>
                <a:spcPts val="8100"/>
              </a:lnSpc>
              <a:spcBef>
                <a:spcPts val="65"/>
              </a:spcBef>
            </a:pPr>
            <a:r>
              <a:rPr sz="6650" spc="195" dirty="0"/>
              <a:t>Dot</a:t>
            </a:r>
            <a:r>
              <a:rPr sz="6650" spc="-35" dirty="0"/>
              <a:t> </a:t>
            </a:r>
            <a:r>
              <a:rPr sz="6650" spc="204" dirty="0"/>
              <a:t>Product</a:t>
            </a:r>
            <a:r>
              <a:rPr sz="6650" spc="-30" dirty="0"/>
              <a:t> </a:t>
            </a:r>
            <a:r>
              <a:rPr sz="6650" spc="114" dirty="0"/>
              <a:t>in</a:t>
            </a:r>
            <a:r>
              <a:rPr sz="6650" spc="-30" dirty="0"/>
              <a:t> </a:t>
            </a:r>
            <a:r>
              <a:rPr sz="6650" spc="90" dirty="0"/>
              <a:t>Cartesian </a:t>
            </a:r>
            <a:r>
              <a:rPr sz="6650" spc="-1830" dirty="0"/>
              <a:t> </a:t>
            </a:r>
            <a:r>
              <a:rPr sz="6650" spc="135" dirty="0"/>
              <a:t>Coordinates</a:t>
            </a:r>
            <a:endParaRPr sz="6650"/>
          </a:p>
        </p:txBody>
      </p:sp>
      <p:sp>
        <p:nvSpPr>
          <p:cNvPr id="3" name="object 3"/>
          <p:cNvSpPr txBox="1"/>
          <p:nvPr/>
        </p:nvSpPr>
        <p:spPr>
          <a:xfrm>
            <a:off x="2882181" y="4369556"/>
            <a:ext cx="31686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1435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529820"/>
            <a:ext cx="1997710" cy="21329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30"/>
              </a:spcBef>
            </a:pPr>
            <a:r>
              <a:rPr sz="4750" spc="-167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26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4750" spc="-38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-1680" dirty="0">
                <a:latin typeface="Lucida Sans Unicode" panose="020B0602030504020204"/>
                <a:cs typeface="Lucida Sans Unicode" panose="020B0602030504020204"/>
              </a:rPr>
              <a:t>·</a:t>
            </a:r>
            <a:r>
              <a:rPr sz="4750" spc="-4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4750" spc="-305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r>
              <a:rPr sz="4750" spc="-12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=</a:t>
            </a:r>
            <a:endParaRPr sz="475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2800" spc="-105" dirty="0">
                <a:latin typeface="Arial" panose="020B0604020202090204"/>
                <a:cs typeface="Arial" panose="020B0604020202090204"/>
              </a:rPr>
              <a:t>In</a:t>
            </a:r>
            <a:r>
              <a:rPr sz="2800" spc="-4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55" dirty="0">
                <a:latin typeface="Arial" panose="020B0604020202090204"/>
                <a:cs typeface="Arial" panose="020B0604020202090204"/>
              </a:rPr>
              <a:t>3D</a:t>
            </a:r>
            <a:endParaRPr sz="2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7872" y="4159365"/>
            <a:ext cx="234632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986280" algn="l"/>
              </a:tabLst>
            </a:pPr>
            <a:r>
              <a:rPr sz="4750" spc="540" dirty="0">
                <a:latin typeface="MS UI Gothic" panose="020B0600070205080204" charset="-128"/>
                <a:cs typeface="MS UI Gothic" panose="020B0600070205080204" charset="-128"/>
              </a:rPr>
              <a:t>x	x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4978" y="4432698"/>
            <a:ext cx="221297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86280" algn="l"/>
              </a:tabLst>
            </a:pPr>
            <a:r>
              <a:rPr sz="3350" i="1" spc="345" dirty="0">
                <a:latin typeface="Calibri" panose="020F0502020204030204"/>
                <a:cs typeface="Calibri" panose="020F0502020204030204"/>
              </a:rPr>
              <a:t>a	</a:t>
            </a:r>
            <a:r>
              <a:rPr sz="3350" i="1" spc="-45" dirty="0">
                <a:latin typeface="Calibri" panose="020F0502020204030204"/>
                <a:cs typeface="Calibri" panose="020F0502020204030204"/>
              </a:rPr>
              <a:t>b</a:t>
            </a:r>
            <a:endParaRPr sz="33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4400" y="4888142"/>
            <a:ext cx="258699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2024380" algn="l"/>
              </a:tabLst>
            </a:pPr>
            <a:r>
              <a:rPr sz="4750" spc="210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5025" i="1" spc="315" baseline="-12000" dirty="0">
                <a:latin typeface="Calibri" panose="020F0502020204030204"/>
                <a:cs typeface="Calibri" panose="020F0502020204030204"/>
              </a:rPr>
              <a:t>a	</a:t>
            </a:r>
            <a:r>
              <a:rPr sz="4750" spc="15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5025" i="1" spc="22" baseline="-12000" dirty="0">
                <a:latin typeface="Calibri" panose="020F0502020204030204"/>
                <a:cs typeface="Calibri" panose="020F0502020204030204"/>
              </a:rPr>
              <a:t>b</a:t>
            </a:r>
            <a:endParaRPr sz="5025" baseline="-1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0792" y="3673514"/>
            <a:ext cx="348424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00455" algn="l"/>
                <a:tab pos="3023870" algn="l"/>
              </a:tabLst>
            </a:pPr>
            <a:r>
              <a:rPr sz="4750" spc="-1235" dirty="0">
                <a:latin typeface="MS Gothic" panose="020B0609070205080204" charset="-128"/>
                <a:cs typeface="MS Gothic" panose="020B0609070205080204" charset="-128"/>
              </a:rPr>
              <a:t>✓	◆</a:t>
            </a:r>
            <a:r>
              <a:rPr sz="4750" spc="1075" dirty="0">
                <a:latin typeface="MS Gothic" panose="020B0609070205080204" charset="-128"/>
                <a:cs typeface="MS Gothic" panose="020B0609070205080204" charset="-128"/>
              </a:rPr>
              <a:t> </a:t>
            </a:r>
            <a:r>
              <a:rPr sz="4750" spc="-1235" dirty="0">
                <a:latin typeface="MS Gothic" panose="020B0609070205080204" charset="-128"/>
                <a:cs typeface="MS Gothic" panose="020B0609070205080204" charset="-128"/>
              </a:rPr>
              <a:t>✓</a:t>
            </a:r>
            <a:r>
              <a:rPr sz="4750" dirty="0">
                <a:latin typeface="MS Gothic" panose="020B0609070205080204" charset="-128"/>
                <a:cs typeface="MS Gothic" panose="020B0609070205080204" charset="-128"/>
              </a:rPr>
              <a:t>	</a:t>
            </a:r>
            <a:r>
              <a:rPr sz="4750" spc="-1235" dirty="0">
                <a:latin typeface="MS Gothic" panose="020B0609070205080204" charset="-128"/>
                <a:cs typeface="MS Gothic" panose="020B0609070205080204" charset="-128"/>
              </a:rPr>
              <a:t>◆</a:t>
            </a:r>
            <a:endParaRPr sz="4750">
              <a:latin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0791" y="4529820"/>
            <a:ext cx="297116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969770" algn="l"/>
              </a:tabLst>
            </a:pPr>
            <a:r>
              <a:rPr sz="4750" spc="-1680" dirty="0">
                <a:latin typeface="Lucida Sans Unicode" panose="020B0602030504020204"/>
                <a:cs typeface="Lucida Sans Unicode" panose="020B0602030504020204"/>
              </a:rPr>
              <a:t>·	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=</a:t>
            </a:r>
            <a:r>
              <a:rPr sz="4750" spc="-245" dirty="0">
                <a:latin typeface="Tahoma" panose="020B0604030504040204"/>
                <a:cs typeface="Tahoma" panose="020B0604030504040204"/>
              </a:rPr>
              <a:t> </a:t>
            </a:r>
            <a:r>
              <a:rPr sz="4750" spc="540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6439" y="4803152"/>
            <a:ext cx="88011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3415" algn="l"/>
              </a:tabLst>
            </a:pPr>
            <a:r>
              <a:rPr sz="3350" i="1" spc="345" dirty="0">
                <a:latin typeface="Calibri" panose="020F0502020204030204"/>
                <a:cs typeface="Calibri" panose="020F0502020204030204"/>
              </a:rPr>
              <a:t>a	</a:t>
            </a:r>
            <a:r>
              <a:rPr sz="3350" i="1" spc="-45" dirty="0">
                <a:latin typeface="Calibri" panose="020F0502020204030204"/>
                <a:cs typeface="Calibri" panose="020F0502020204030204"/>
              </a:rPr>
              <a:t>b</a:t>
            </a:r>
            <a:endParaRPr sz="33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30266" y="4529820"/>
            <a:ext cx="224790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38505" algn="l"/>
                <a:tab pos="1937385" algn="l"/>
              </a:tabLst>
            </a:pPr>
            <a:r>
              <a:rPr sz="4750" spc="540" dirty="0">
                <a:latin typeface="MS UI Gothic" panose="020B0600070205080204" charset="-128"/>
                <a:cs typeface="MS UI Gothic" panose="020B0600070205080204" charset="-128"/>
              </a:rPr>
              <a:t>x	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+</a:t>
            </a:r>
            <a:r>
              <a:rPr sz="4750" spc="-420" dirty="0">
                <a:latin typeface="Tahoma" panose="020B0604030504040204"/>
                <a:cs typeface="Tahoma" panose="020B0604030504040204"/>
              </a:rPr>
              <a:t> </a:t>
            </a:r>
            <a:r>
              <a:rPr sz="4750" spc="75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475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4750" spc="75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61312" y="4803152"/>
            <a:ext cx="83058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03885" algn="l"/>
              </a:tabLst>
            </a:pPr>
            <a:r>
              <a:rPr sz="3350" i="1" spc="345" dirty="0">
                <a:latin typeface="Calibri" panose="020F0502020204030204"/>
                <a:cs typeface="Calibri" panose="020F0502020204030204"/>
              </a:rPr>
              <a:t>a	</a:t>
            </a:r>
            <a:r>
              <a:rPr sz="3350" i="1" spc="-45" dirty="0">
                <a:latin typeface="Calibri" panose="020F0502020204030204"/>
                <a:cs typeface="Calibri" panose="020F0502020204030204"/>
              </a:rPr>
              <a:t>b</a:t>
            </a:r>
            <a:endParaRPr sz="33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2844800"/>
            <a:ext cx="90900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00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40" dirty="0">
                <a:latin typeface="Arial" panose="020B0604020202090204"/>
                <a:cs typeface="Arial" panose="020B0604020202090204"/>
              </a:rPr>
              <a:t>Component-wise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5" dirty="0">
                <a:latin typeface="Arial" panose="020B0604020202090204"/>
                <a:cs typeface="Arial" panose="020B0604020202090204"/>
              </a:rPr>
              <a:t>multiplication,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then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5" dirty="0">
                <a:latin typeface="Arial" panose="020B0604020202090204"/>
                <a:cs typeface="Arial" panose="020B0604020202090204"/>
              </a:rPr>
              <a:t>adding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up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9700" y="3408679"/>
            <a:ext cx="1330960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81965" algn="l"/>
              </a:tabLst>
            </a:pPr>
            <a:r>
              <a:rPr sz="6075" spc="225" baseline="-7000" dirty="0">
                <a:latin typeface="Arial" panose="020B0604020202090204"/>
                <a:cs typeface="Arial" panose="020B0604020202090204"/>
              </a:rPr>
              <a:t>-	</a:t>
            </a:r>
            <a:r>
              <a:rPr sz="2800" spc="-105" dirty="0">
                <a:latin typeface="Arial" panose="020B0604020202090204"/>
                <a:cs typeface="Arial" panose="020B0604020202090204"/>
              </a:rPr>
              <a:t>In</a:t>
            </a:r>
            <a:r>
              <a:rPr sz="2800" spc="-7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55" dirty="0">
                <a:latin typeface="Arial" panose="020B0604020202090204"/>
                <a:cs typeface="Arial" panose="020B0604020202090204"/>
              </a:rPr>
              <a:t>2D</a:t>
            </a:r>
            <a:endParaRPr sz="2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5100" y="6113779"/>
            <a:ext cx="216535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09314" y="7276949"/>
            <a:ext cx="27368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335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endParaRPr sz="39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12793" y="6411826"/>
            <a:ext cx="317373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785620" algn="l"/>
              </a:tabLst>
            </a:pPr>
            <a:r>
              <a:rPr sz="3900" spc="850" dirty="0">
                <a:latin typeface="Yu Gothic" panose="020B0400000000000000" charset="-128"/>
                <a:cs typeface="Yu Gothic" panose="020B0400000000000000" charset="-128"/>
              </a:rPr>
              <a:t>0</a:t>
            </a:r>
            <a:r>
              <a:rPr sz="5850" spc="1275" baseline="-44000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4050" i="1" spc="1275" baseline="-76000" dirty="0">
                <a:latin typeface="Calibri" panose="020F0502020204030204"/>
                <a:cs typeface="Calibri" panose="020F0502020204030204"/>
              </a:rPr>
              <a:t>a</a:t>
            </a:r>
            <a:r>
              <a:rPr sz="3900" spc="850" dirty="0">
                <a:latin typeface="Yu Gothic" panose="020B0400000000000000" charset="-128"/>
                <a:cs typeface="Yu Gothic" panose="020B0400000000000000" charset="-128"/>
              </a:rPr>
              <a:t>1	</a:t>
            </a:r>
            <a:r>
              <a:rPr sz="3900" spc="770" dirty="0">
                <a:latin typeface="Yu Gothic" panose="020B0400000000000000" charset="-128"/>
                <a:cs typeface="Yu Gothic" panose="020B0400000000000000" charset="-128"/>
              </a:rPr>
              <a:t>0</a:t>
            </a:r>
            <a:r>
              <a:rPr sz="5850" spc="1155" baseline="-44000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4050" i="1" spc="1155" baseline="-76000" dirty="0">
                <a:latin typeface="Calibri" panose="020F0502020204030204"/>
                <a:cs typeface="Calibri" panose="020F0502020204030204"/>
              </a:rPr>
              <a:t>b</a:t>
            </a:r>
            <a:r>
              <a:rPr sz="3900" spc="770" dirty="0">
                <a:latin typeface="Yu Gothic" panose="020B0400000000000000" charset="-128"/>
                <a:cs typeface="Yu Gothic" panose="020B0400000000000000" charset="-128"/>
              </a:rPr>
              <a:t>1</a:t>
            </a:r>
            <a:endParaRPr sz="3900">
              <a:latin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34728" y="7625705"/>
            <a:ext cx="24066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i="1" spc="300" dirty="0">
                <a:latin typeface="Calibri" panose="020F0502020204030204"/>
                <a:cs typeface="Calibri" panose="020F0502020204030204"/>
              </a:rPr>
              <a:t>a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72657" y="7997306"/>
            <a:ext cx="521334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165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4050" i="1" spc="247" baseline="-12000" dirty="0">
                <a:latin typeface="Calibri" panose="020F0502020204030204"/>
                <a:cs typeface="Calibri" panose="020F0502020204030204"/>
              </a:rPr>
              <a:t>a</a:t>
            </a:r>
            <a:endParaRPr sz="4050" baseline="-1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8193" y="7303655"/>
            <a:ext cx="141541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9010" algn="l"/>
              </a:tabLst>
            </a:pPr>
            <a:r>
              <a:rPr sz="3900" spc="40" dirty="0">
                <a:latin typeface="Yu Gothic" panose="020B0400000000000000" charset="-128"/>
                <a:cs typeface="Yu Gothic" panose="020B0400000000000000" charset="-128"/>
              </a:rPr>
              <a:t>@	</a:t>
            </a:r>
            <a:r>
              <a:rPr sz="3900" spc="880" dirty="0">
                <a:latin typeface="Yu Gothic" panose="020B0400000000000000" charset="-128"/>
                <a:cs typeface="Yu Gothic" panose="020B0400000000000000" charset="-128"/>
              </a:rPr>
              <a:t>A</a:t>
            </a:r>
            <a:endParaRPr sz="3900">
              <a:latin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14230" y="7407693"/>
            <a:ext cx="318706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9455" algn="l"/>
                <a:tab pos="3036570" algn="l"/>
              </a:tabLst>
            </a:pPr>
            <a:r>
              <a:rPr sz="3900" spc="-137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3900" spc="20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3900" spc="-32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3900" spc="-1390" dirty="0">
                <a:latin typeface="Lucida Sans Unicode" panose="020B0602030504020204"/>
                <a:cs typeface="Lucida Sans Unicode" panose="020B0602030504020204"/>
              </a:rPr>
              <a:t>·</a:t>
            </a:r>
            <a:r>
              <a:rPr sz="3900" spc="-3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00" spc="-265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r>
              <a:rPr sz="3900" spc="-10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3900" spc="190" dirty="0">
                <a:latin typeface="Tahoma" panose="020B0604030504040204"/>
                <a:cs typeface="Tahoma" panose="020B0604030504040204"/>
              </a:rPr>
              <a:t>=</a:t>
            </a:r>
            <a:r>
              <a:rPr sz="3900" dirty="0">
                <a:latin typeface="Tahoma" panose="020B0604030504040204"/>
                <a:cs typeface="Tahoma" panose="020B0604030504040204"/>
              </a:rPr>
              <a:t>	</a:t>
            </a:r>
            <a:r>
              <a:rPr sz="3900" spc="50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390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3900" spc="-1390" dirty="0">
                <a:latin typeface="Lucida Sans Unicode" panose="020B0602030504020204"/>
                <a:cs typeface="Lucida Sans Unicode" panose="020B0602030504020204"/>
              </a:rPr>
              <a:t>·</a:t>
            </a:r>
            <a:endParaRPr sz="39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39545" y="7402720"/>
            <a:ext cx="26860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50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endParaRPr sz="39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82482" y="7625705"/>
            <a:ext cx="20002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i="1" spc="-20" dirty="0">
                <a:latin typeface="Calibri" panose="020F0502020204030204"/>
                <a:cs typeface="Calibri" panose="020F0502020204030204"/>
              </a:rPr>
              <a:t>b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20411" y="7997306"/>
            <a:ext cx="48133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5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4050" i="1" spc="7" baseline="-12000" dirty="0">
                <a:latin typeface="Calibri" panose="020F0502020204030204"/>
                <a:cs typeface="Calibri" panose="020F0502020204030204"/>
              </a:rPr>
              <a:t>b</a:t>
            </a:r>
            <a:endParaRPr sz="4050" baseline="-1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85897" y="7303655"/>
            <a:ext cx="137477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735" algn="l"/>
              </a:tabLst>
            </a:pPr>
            <a:r>
              <a:rPr sz="3900" spc="40" dirty="0">
                <a:latin typeface="Yu Gothic" panose="020B0400000000000000" charset="-128"/>
                <a:cs typeface="Yu Gothic" panose="020B0400000000000000" charset="-128"/>
              </a:rPr>
              <a:t>@	</a:t>
            </a:r>
            <a:r>
              <a:rPr sz="3900" spc="880" dirty="0">
                <a:latin typeface="Yu Gothic" panose="020B0400000000000000" charset="-128"/>
                <a:cs typeface="Yu Gothic" panose="020B0400000000000000" charset="-128"/>
              </a:rPr>
              <a:t>A</a:t>
            </a:r>
            <a:endParaRPr sz="3900">
              <a:latin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78904" y="7630628"/>
            <a:ext cx="722630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35305" algn="l"/>
              </a:tabLst>
            </a:pPr>
            <a:r>
              <a:rPr sz="2700" i="1" spc="300" dirty="0">
                <a:latin typeface="Calibri" panose="020F0502020204030204"/>
                <a:cs typeface="Calibri" panose="020F0502020204030204"/>
              </a:rPr>
              <a:t>a	</a:t>
            </a:r>
            <a:r>
              <a:rPr sz="2700" i="1" spc="-20" dirty="0">
                <a:latin typeface="Calibri" panose="020F0502020204030204"/>
                <a:cs typeface="Calibri" panose="020F0502020204030204"/>
              </a:rPr>
              <a:t>b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49216" y="7630628"/>
            <a:ext cx="68262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94665" algn="l"/>
              </a:tabLst>
            </a:pPr>
            <a:r>
              <a:rPr sz="2700" i="1" spc="300" dirty="0">
                <a:latin typeface="Calibri" panose="020F0502020204030204"/>
                <a:cs typeface="Calibri" panose="020F0502020204030204"/>
              </a:rPr>
              <a:t>a	</a:t>
            </a:r>
            <a:r>
              <a:rPr sz="2700" i="1" spc="-20" dirty="0">
                <a:latin typeface="Calibri" panose="020F0502020204030204"/>
                <a:cs typeface="Calibri" panose="020F0502020204030204"/>
              </a:rPr>
              <a:t>b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72761" y="7407693"/>
            <a:ext cx="438975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7910" algn="l"/>
                <a:tab pos="1649730" algn="l"/>
                <a:tab pos="2628265" algn="l"/>
                <a:tab pos="3180715" algn="l"/>
                <a:tab pos="4145915" algn="l"/>
              </a:tabLst>
            </a:pPr>
            <a:r>
              <a:rPr sz="3900" spc="190" dirty="0">
                <a:latin typeface="Tahoma" panose="020B0604030504040204"/>
                <a:cs typeface="Tahoma" panose="020B0604030504040204"/>
              </a:rPr>
              <a:t>=</a:t>
            </a:r>
            <a:r>
              <a:rPr sz="3900" spc="-135" dirty="0">
                <a:latin typeface="Tahoma" panose="020B0604030504040204"/>
                <a:cs typeface="Tahoma" panose="020B0604030504040204"/>
              </a:rPr>
              <a:t> </a:t>
            </a:r>
            <a:r>
              <a:rPr sz="3900" spc="425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390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3900" spc="425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390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3900" spc="190" dirty="0">
                <a:latin typeface="Tahoma" panose="020B0604030504040204"/>
                <a:cs typeface="Tahoma" panose="020B0604030504040204"/>
              </a:rPr>
              <a:t>+</a:t>
            </a:r>
            <a:r>
              <a:rPr sz="3900" spc="-350" dirty="0">
                <a:latin typeface="Tahoma" panose="020B0604030504040204"/>
                <a:cs typeface="Tahoma" panose="020B0604030504040204"/>
              </a:rPr>
              <a:t> </a:t>
            </a:r>
            <a:r>
              <a:rPr sz="3900" spc="50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390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3900" spc="50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390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3900" spc="190" dirty="0">
                <a:latin typeface="Tahoma" panose="020B0604030504040204"/>
                <a:cs typeface="Tahoma" panose="020B0604030504040204"/>
              </a:rPr>
              <a:t>+</a:t>
            </a:r>
            <a:r>
              <a:rPr sz="3900" spc="-350" dirty="0">
                <a:latin typeface="Tahoma" panose="020B0604030504040204"/>
                <a:cs typeface="Tahoma" panose="020B0604030504040204"/>
              </a:rPr>
              <a:t> </a:t>
            </a:r>
            <a:r>
              <a:rPr sz="3900" spc="30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390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3900" spc="30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endParaRPr sz="39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66764" y="7630628"/>
            <a:ext cx="66992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82600" algn="l"/>
              </a:tabLst>
            </a:pPr>
            <a:r>
              <a:rPr sz="2700" i="1" spc="300" dirty="0">
                <a:latin typeface="Calibri" panose="020F0502020204030204"/>
                <a:cs typeface="Calibri" panose="020F0502020204030204"/>
              </a:rPr>
              <a:t>a	</a:t>
            </a:r>
            <a:r>
              <a:rPr sz="2700" i="1" spc="-20" dirty="0">
                <a:latin typeface="Calibri" panose="020F0502020204030204"/>
                <a:cs typeface="Calibri" panose="020F0502020204030204"/>
              </a:rPr>
              <a:t>b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390525"/>
            <a:ext cx="12426950" cy="871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9100" y="685800"/>
            <a:ext cx="96246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70" dirty="0"/>
              <a:t>Vector</a:t>
            </a:r>
            <a:r>
              <a:rPr sz="8000" spc="-25" dirty="0"/>
              <a:t> </a:t>
            </a:r>
            <a:r>
              <a:rPr sz="8000" spc="250" dirty="0"/>
              <a:t>Multiplication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1130300" y="2987565"/>
            <a:ext cx="8199755" cy="2820035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1975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35" dirty="0">
                <a:latin typeface="Arial" panose="020B0604020202090204"/>
                <a:cs typeface="Arial" panose="020B0604020202090204"/>
              </a:rPr>
              <a:t>Dot</a:t>
            </a:r>
            <a:r>
              <a:rPr sz="3200" spc="-3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65" dirty="0">
                <a:latin typeface="Arial" panose="020B0604020202090204"/>
                <a:cs typeface="Arial" panose="020B0604020202090204"/>
              </a:rPr>
              <a:t>product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-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Cross</a:t>
            </a:r>
            <a:r>
              <a:rPr sz="3200" spc="-30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6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product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15" dirty="0">
                <a:latin typeface="Arial" panose="020B0604020202090204"/>
                <a:cs typeface="Arial" panose="020B0604020202090204"/>
              </a:rPr>
              <a:t>Orthonormal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bases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and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coordinate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dirty="0">
                <a:latin typeface="Arial" panose="020B0604020202090204"/>
                <a:cs typeface="Arial" panose="020B0604020202090204"/>
              </a:rPr>
              <a:t>frames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685800"/>
            <a:ext cx="105676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20" dirty="0"/>
              <a:t>Cross</a:t>
            </a:r>
            <a:r>
              <a:rPr sz="8000" spc="-35" dirty="0"/>
              <a:t> </a:t>
            </a:r>
            <a:r>
              <a:rPr sz="8000" spc="75" dirty="0"/>
              <a:t>(vector)</a:t>
            </a:r>
            <a:r>
              <a:rPr sz="8000" spc="-30" dirty="0"/>
              <a:t> </a:t>
            </a:r>
            <a:r>
              <a:rPr sz="8000" spc="250" dirty="0"/>
              <a:t>Product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965200" y="5972065"/>
            <a:ext cx="9342120" cy="2820035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1975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-5" dirty="0">
                <a:latin typeface="Arial" panose="020B0604020202090204"/>
                <a:cs typeface="Arial" panose="020B0604020202090204"/>
              </a:rPr>
              <a:t>Cross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65" dirty="0">
                <a:latin typeface="Arial" panose="020B0604020202090204"/>
                <a:cs typeface="Arial" panose="020B0604020202090204"/>
              </a:rPr>
              <a:t>product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is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orthogonal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85" dirty="0">
                <a:latin typeface="Arial" panose="020B0604020202090204"/>
                <a:cs typeface="Arial" panose="020B0604020202090204"/>
              </a:rPr>
              <a:t>to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95" dirty="0">
                <a:latin typeface="Arial" panose="020B0604020202090204"/>
                <a:cs typeface="Arial" panose="020B0604020202090204"/>
              </a:rPr>
              <a:t>two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initial </a:t>
            </a:r>
            <a:r>
              <a:rPr sz="3200" spc="30" dirty="0">
                <a:latin typeface="Arial" panose="020B0604020202090204"/>
                <a:cs typeface="Arial" panose="020B0604020202090204"/>
              </a:rPr>
              <a:t>vectors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10" dirty="0">
                <a:latin typeface="Arial" panose="020B0604020202090204"/>
                <a:cs typeface="Arial" panose="020B0604020202090204"/>
              </a:rPr>
              <a:t>Direction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0" dirty="0">
                <a:latin typeface="Arial" panose="020B0604020202090204"/>
                <a:cs typeface="Arial" panose="020B0604020202090204"/>
              </a:rPr>
              <a:t>determined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by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0" dirty="0">
                <a:latin typeface="Arial" panose="020B0604020202090204"/>
                <a:cs typeface="Arial" panose="020B0604020202090204"/>
              </a:rPr>
              <a:t>right-hand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20" dirty="0">
                <a:latin typeface="Arial" panose="020B0604020202090204"/>
                <a:cs typeface="Arial" panose="020B0604020202090204"/>
              </a:rPr>
              <a:t>rule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-5" dirty="0">
                <a:latin typeface="Arial" panose="020B0604020202090204"/>
                <a:cs typeface="Arial" panose="020B0604020202090204"/>
              </a:rPr>
              <a:t>Useful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in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5" dirty="0">
                <a:latin typeface="Arial" panose="020B0604020202090204"/>
                <a:cs typeface="Arial" panose="020B0604020202090204"/>
              </a:rPr>
              <a:t>constructing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coordinate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systems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70" dirty="0">
                <a:latin typeface="Arial" panose="020B0604020202090204"/>
                <a:cs typeface="Arial" panose="020B0604020202090204"/>
              </a:rPr>
              <a:t>(later)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57680" y="2317818"/>
            <a:ext cx="3278515" cy="33678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9100" y="685800"/>
            <a:ext cx="96246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70" dirty="0"/>
              <a:t>Vector</a:t>
            </a:r>
            <a:r>
              <a:rPr sz="8000" spc="-25" dirty="0"/>
              <a:t> </a:t>
            </a:r>
            <a:r>
              <a:rPr sz="8000" spc="250" dirty="0"/>
              <a:t>Multiplication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1130300" y="2987565"/>
            <a:ext cx="8199755" cy="2820035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1975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35" dirty="0">
                <a:latin typeface="Arial" panose="020B0604020202090204"/>
                <a:cs typeface="Arial" panose="020B0604020202090204"/>
              </a:rPr>
              <a:t>Dot</a:t>
            </a:r>
            <a:r>
              <a:rPr sz="3200" spc="-3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65" dirty="0">
                <a:latin typeface="Arial" panose="020B0604020202090204"/>
                <a:cs typeface="Arial" panose="020B0604020202090204"/>
              </a:rPr>
              <a:t>product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-5" dirty="0">
                <a:latin typeface="Arial" panose="020B0604020202090204"/>
                <a:cs typeface="Arial" panose="020B0604020202090204"/>
              </a:rPr>
              <a:t>Cross</a:t>
            </a:r>
            <a:r>
              <a:rPr sz="3200" spc="-3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65" dirty="0">
                <a:latin typeface="Arial" panose="020B0604020202090204"/>
                <a:cs typeface="Arial" panose="020B0604020202090204"/>
              </a:rPr>
              <a:t>product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1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Orthonormal</a:t>
            </a:r>
            <a:r>
              <a:rPr sz="3200" spc="-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 bases </a:t>
            </a:r>
            <a:r>
              <a:rPr sz="3200" spc="1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3200" spc="-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coordinate</a:t>
            </a:r>
            <a:r>
              <a:rPr sz="3200" spc="-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frames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000" y="977900"/>
            <a:ext cx="10460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95" dirty="0"/>
              <a:t>Orthonormal</a:t>
            </a:r>
            <a:r>
              <a:rPr sz="4400" spc="-15" dirty="0"/>
              <a:t> </a:t>
            </a:r>
            <a:r>
              <a:rPr sz="4400" spc="65" dirty="0"/>
              <a:t>Bases</a:t>
            </a:r>
            <a:r>
              <a:rPr sz="4400" spc="-10" dirty="0"/>
              <a:t> </a:t>
            </a:r>
            <a:r>
              <a:rPr sz="4400" spc="325" dirty="0"/>
              <a:t>/</a:t>
            </a:r>
            <a:r>
              <a:rPr sz="4400" spc="-15" dirty="0"/>
              <a:t> </a:t>
            </a:r>
            <a:r>
              <a:rPr sz="4400" spc="95" dirty="0"/>
              <a:t>Coordinate</a:t>
            </a:r>
            <a:r>
              <a:rPr sz="4400" spc="-10" dirty="0"/>
              <a:t> </a:t>
            </a:r>
            <a:r>
              <a:rPr sz="4400" spc="40" dirty="0"/>
              <a:t>Frames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65200" y="2762468"/>
            <a:ext cx="10876280" cy="4893945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520700" indent="-482600">
              <a:lnSpc>
                <a:spcPct val="100000"/>
              </a:lnSpc>
              <a:spcBef>
                <a:spcPts val="1745"/>
              </a:spcBef>
              <a:buSzPct val="144000"/>
              <a:buChar char="•"/>
              <a:tabLst>
                <a:tab pos="520065" algn="l"/>
                <a:tab pos="520700" algn="l"/>
              </a:tabLst>
            </a:pPr>
            <a:r>
              <a:rPr sz="3400" spc="40" dirty="0">
                <a:latin typeface="Arial" panose="020B0604020202090204"/>
                <a:cs typeface="Arial" panose="020B0604020202090204"/>
              </a:rPr>
              <a:t>Important</a:t>
            </a:r>
            <a:r>
              <a:rPr sz="34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40" dirty="0">
                <a:latin typeface="Arial" panose="020B0604020202090204"/>
                <a:cs typeface="Arial" panose="020B0604020202090204"/>
              </a:rPr>
              <a:t>for</a:t>
            </a:r>
            <a:r>
              <a:rPr sz="34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5" dirty="0">
                <a:latin typeface="Arial" panose="020B0604020202090204"/>
                <a:cs typeface="Arial" panose="020B0604020202090204"/>
              </a:rPr>
              <a:t>representing</a:t>
            </a:r>
            <a:r>
              <a:rPr sz="34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40" dirty="0">
                <a:latin typeface="Arial" panose="020B0604020202090204"/>
                <a:cs typeface="Arial" panose="020B0604020202090204"/>
              </a:rPr>
              <a:t>points,</a:t>
            </a:r>
            <a:r>
              <a:rPr sz="34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35" dirty="0">
                <a:latin typeface="Arial" panose="020B0604020202090204"/>
                <a:cs typeface="Arial" panose="020B0604020202090204"/>
              </a:rPr>
              <a:t>positions,</a:t>
            </a:r>
            <a:r>
              <a:rPr sz="34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30" dirty="0">
                <a:latin typeface="Arial" panose="020B0604020202090204"/>
                <a:cs typeface="Arial" panose="020B0604020202090204"/>
              </a:rPr>
              <a:t>locations</a:t>
            </a:r>
            <a:endParaRPr sz="3400">
              <a:latin typeface="Arial" panose="020B0604020202090204"/>
              <a:cs typeface="Arial" panose="020B0604020202090204"/>
            </a:endParaRPr>
          </a:p>
          <a:p>
            <a:pPr marL="520700" indent="-482600">
              <a:lnSpc>
                <a:spcPts val="3340"/>
              </a:lnSpc>
              <a:spcBef>
                <a:spcPts val="3920"/>
              </a:spcBef>
              <a:buSzPct val="144000"/>
              <a:buChar char="•"/>
              <a:tabLst>
                <a:tab pos="520065" algn="l"/>
                <a:tab pos="520700" algn="l"/>
              </a:tabLst>
            </a:pPr>
            <a:r>
              <a:rPr sz="3400" spc="10" dirty="0">
                <a:latin typeface="Arial" panose="020B0604020202090204"/>
                <a:cs typeface="Arial" panose="020B0604020202090204"/>
              </a:rPr>
              <a:t>Often,</a:t>
            </a:r>
            <a:r>
              <a:rPr sz="34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400" dirty="0">
                <a:latin typeface="Arial" panose="020B0604020202090204"/>
                <a:cs typeface="Arial" panose="020B0604020202090204"/>
              </a:rPr>
              <a:t>many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15" dirty="0">
                <a:latin typeface="Arial" panose="020B0604020202090204"/>
                <a:cs typeface="Arial" panose="020B0604020202090204"/>
              </a:rPr>
              <a:t>sets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60" dirty="0">
                <a:latin typeface="Arial" panose="020B0604020202090204"/>
                <a:cs typeface="Arial" panose="020B0604020202090204"/>
              </a:rPr>
              <a:t>of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30" dirty="0">
                <a:latin typeface="Arial" panose="020B0604020202090204"/>
                <a:cs typeface="Arial" panose="020B0604020202090204"/>
              </a:rPr>
              <a:t>coordinate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15" dirty="0">
                <a:latin typeface="Arial" panose="020B0604020202090204"/>
                <a:cs typeface="Arial" panose="020B0604020202090204"/>
              </a:rPr>
              <a:t>systems</a:t>
            </a:r>
            <a:endParaRPr sz="3400">
              <a:latin typeface="Arial" panose="020B0604020202090204"/>
              <a:cs typeface="Arial" panose="020B0604020202090204"/>
            </a:endParaRPr>
          </a:p>
          <a:p>
            <a:pPr marL="889000" lvl="1" indent="-406400">
              <a:lnSpc>
                <a:spcPts val="5000"/>
              </a:lnSpc>
              <a:buSzPct val="144000"/>
              <a:buChar char="-"/>
              <a:tabLst>
                <a:tab pos="889000" algn="l"/>
              </a:tabLst>
            </a:pPr>
            <a:r>
              <a:rPr sz="3400" spc="-65" dirty="0">
                <a:latin typeface="Arial" panose="020B0604020202090204"/>
                <a:cs typeface="Arial" panose="020B0604020202090204"/>
              </a:rPr>
              <a:t>Global,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55" dirty="0">
                <a:latin typeface="Arial" panose="020B0604020202090204"/>
                <a:cs typeface="Arial" panose="020B0604020202090204"/>
              </a:rPr>
              <a:t>local,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15" dirty="0">
                <a:latin typeface="Arial" panose="020B0604020202090204"/>
                <a:cs typeface="Arial" panose="020B0604020202090204"/>
              </a:rPr>
              <a:t>world,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35" dirty="0">
                <a:latin typeface="Arial" panose="020B0604020202090204"/>
                <a:cs typeface="Arial" panose="020B0604020202090204"/>
              </a:rPr>
              <a:t>model,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30" dirty="0">
                <a:latin typeface="Arial" panose="020B0604020202090204"/>
                <a:cs typeface="Arial" panose="020B0604020202090204"/>
              </a:rPr>
              <a:t>parts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35" dirty="0">
                <a:latin typeface="Arial" panose="020B0604020202090204"/>
                <a:cs typeface="Arial" panose="020B0604020202090204"/>
              </a:rPr>
              <a:t>of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40" dirty="0">
                <a:latin typeface="Arial" panose="020B0604020202090204"/>
                <a:cs typeface="Arial" panose="020B0604020202090204"/>
              </a:rPr>
              <a:t>model</a:t>
            </a:r>
            <a:r>
              <a:rPr sz="34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95" dirty="0">
                <a:latin typeface="Arial" panose="020B0604020202090204"/>
                <a:cs typeface="Arial" panose="020B0604020202090204"/>
              </a:rPr>
              <a:t>(head,</a:t>
            </a:r>
            <a:endParaRPr sz="3400">
              <a:latin typeface="Arial" panose="020B0604020202090204"/>
              <a:cs typeface="Arial" panose="020B0604020202090204"/>
            </a:endParaRPr>
          </a:p>
          <a:p>
            <a:pPr marL="889000">
              <a:lnSpc>
                <a:spcPts val="3940"/>
              </a:lnSpc>
            </a:pPr>
            <a:r>
              <a:rPr sz="3400" spc="-45" dirty="0">
                <a:latin typeface="Arial" panose="020B0604020202090204"/>
                <a:cs typeface="Arial" panose="020B0604020202090204"/>
              </a:rPr>
              <a:t>hands,</a:t>
            </a:r>
            <a:r>
              <a:rPr sz="3400" spc="-4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160" dirty="0">
                <a:latin typeface="Arial" panose="020B0604020202090204"/>
                <a:cs typeface="Arial" panose="020B0604020202090204"/>
              </a:rPr>
              <a:t>…)</a:t>
            </a:r>
            <a:endParaRPr sz="3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Arial" panose="020B0604020202090204"/>
              <a:cs typeface="Arial" panose="020B0604020202090204"/>
            </a:endParaRPr>
          </a:p>
          <a:p>
            <a:pPr marL="520700" marR="79375" indent="-482600">
              <a:lnSpc>
                <a:spcPts val="4000"/>
              </a:lnSpc>
              <a:buSzPct val="144000"/>
              <a:buChar char="•"/>
              <a:tabLst>
                <a:tab pos="520065" algn="l"/>
                <a:tab pos="520700" algn="l"/>
              </a:tabLst>
            </a:pPr>
            <a:r>
              <a:rPr sz="3400" spc="20" dirty="0">
                <a:latin typeface="Arial" panose="020B0604020202090204"/>
                <a:cs typeface="Arial" panose="020B0604020202090204"/>
              </a:rPr>
              <a:t>Critical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15" dirty="0">
                <a:latin typeface="Arial" panose="020B0604020202090204"/>
                <a:cs typeface="Arial" panose="020B0604020202090204"/>
              </a:rPr>
              <a:t>issue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5" dirty="0">
                <a:latin typeface="Arial" panose="020B0604020202090204"/>
                <a:cs typeface="Arial" panose="020B0604020202090204"/>
              </a:rPr>
              <a:t>is</a:t>
            </a:r>
            <a:r>
              <a:rPr sz="34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25" dirty="0">
                <a:latin typeface="Arial" panose="020B0604020202090204"/>
                <a:cs typeface="Arial" panose="020B0604020202090204"/>
              </a:rPr>
              <a:t>transforming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25" dirty="0">
                <a:latin typeface="Arial" panose="020B0604020202090204"/>
                <a:cs typeface="Arial" panose="020B0604020202090204"/>
              </a:rPr>
              <a:t>between</a:t>
            </a:r>
            <a:r>
              <a:rPr sz="34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5" dirty="0">
                <a:latin typeface="Arial" panose="020B0604020202090204"/>
                <a:cs typeface="Arial" panose="020B0604020202090204"/>
              </a:rPr>
              <a:t>these</a:t>
            </a:r>
            <a:r>
              <a:rPr sz="340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35" dirty="0">
                <a:latin typeface="Arial" panose="020B0604020202090204"/>
                <a:cs typeface="Arial" panose="020B0604020202090204"/>
              </a:rPr>
              <a:t>systems/ </a:t>
            </a:r>
            <a:r>
              <a:rPr sz="3400" spc="-93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5" dirty="0">
                <a:latin typeface="Arial" panose="020B0604020202090204"/>
                <a:cs typeface="Arial" panose="020B0604020202090204"/>
              </a:rPr>
              <a:t>bases</a:t>
            </a:r>
            <a:endParaRPr sz="3400">
              <a:latin typeface="Arial" panose="020B0604020202090204"/>
              <a:cs typeface="Arial" panose="020B0604020202090204"/>
            </a:endParaRPr>
          </a:p>
          <a:p>
            <a:pPr marL="889000" lvl="1" indent="-406400">
              <a:lnSpc>
                <a:spcPts val="4280"/>
              </a:lnSpc>
              <a:buSzPct val="144000"/>
              <a:buChar char="-"/>
              <a:tabLst>
                <a:tab pos="889000" algn="l"/>
              </a:tabLst>
            </a:pPr>
            <a:r>
              <a:rPr sz="3400" spc="-130" dirty="0">
                <a:latin typeface="Arial" panose="020B0604020202090204"/>
                <a:cs typeface="Arial" panose="020B0604020202090204"/>
              </a:rPr>
              <a:t>A</a:t>
            </a:r>
            <a:r>
              <a:rPr sz="34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10" dirty="0">
                <a:latin typeface="Arial" panose="020B0604020202090204"/>
                <a:cs typeface="Arial" panose="020B0604020202090204"/>
              </a:rPr>
              <a:t>topic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45" dirty="0">
                <a:latin typeface="Arial" panose="020B0604020202090204"/>
                <a:cs typeface="Arial" panose="020B0604020202090204"/>
              </a:rPr>
              <a:t>for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50" dirty="0">
                <a:latin typeface="Arial" panose="020B0604020202090204"/>
                <a:cs typeface="Arial" panose="020B0604020202090204"/>
              </a:rPr>
              <a:t>next</a:t>
            </a:r>
            <a:r>
              <a:rPr sz="34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50" dirty="0">
                <a:latin typeface="Arial" panose="020B0604020202090204"/>
                <a:cs typeface="Arial" panose="020B0604020202090204"/>
              </a:rPr>
              <a:t>week</a:t>
            </a:r>
            <a:endParaRPr sz="34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700" y="889000"/>
            <a:ext cx="1044257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120" dirty="0"/>
              <a:t>Orthonormal</a:t>
            </a:r>
            <a:r>
              <a:rPr sz="5500" spc="-35" dirty="0"/>
              <a:t> </a:t>
            </a:r>
            <a:r>
              <a:rPr sz="5500" spc="120" dirty="0"/>
              <a:t>Coordinate</a:t>
            </a:r>
            <a:r>
              <a:rPr sz="5500" spc="-35" dirty="0"/>
              <a:t> </a:t>
            </a:r>
            <a:r>
              <a:rPr sz="5500" spc="50" dirty="0"/>
              <a:t>Frames</a:t>
            </a:r>
            <a:endParaRPr sz="55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23568" y="3514389"/>
            <a:ext cx="146049" cy="609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36941" y="3514389"/>
            <a:ext cx="146049" cy="609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56783" y="3514389"/>
            <a:ext cx="146049" cy="609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370217" y="3514389"/>
            <a:ext cx="146049" cy="6095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25024" y="3514389"/>
            <a:ext cx="146049" cy="609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90600" y="2259667"/>
            <a:ext cx="8485505" cy="184658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2005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-25" dirty="0">
                <a:latin typeface="Arial" panose="020B0604020202090204"/>
                <a:cs typeface="Arial" panose="020B0604020202090204"/>
              </a:rPr>
              <a:t>Any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set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of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3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0" dirty="0">
                <a:latin typeface="Arial" panose="020B0604020202090204"/>
                <a:cs typeface="Arial" panose="020B0604020202090204"/>
              </a:rPr>
              <a:t>vectors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80" dirty="0">
                <a:latin typeface="Arial" panose="020B0604020202090204"/>
                <a:cs typeface="Arial" panose="020B0604020202090204"/>
              </a:rPr>
              <a:t>(in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00" dirty="0">
                <a:latin typeface="Arial" panose="020B0604020202090204"/>
                <a:cs typeface="Arial" panose="020B0604020202090204"/>
              </a:rPr>
              <a:t>3D)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0" dirty="0">
                <a:latin typeface="Arial" panose="020B0604020202090204"/>
                <a:cs typeface="Arial" panose="020B0604020202090204"/>
              </a:rPr>
              <a:t>that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3097530">
              <a:lnSpc>
                <a:spcPct val="100000"/>
              </a:lnSpc>
              <a:spcBef>
                <a:spcPts val="2885"/>
              </a:spcBef>
              <a:tabLst>
                <a:tab pos="3925570" algn="l"/>
                <a:tab pos="4846955" algn="l"/>
                <a:tab pos="5659120" algn="l"/>
                <a:tab pos="6603365" algn="l"/>
                <a:tab pos="7527290" algn="l"/>
              </a:tabLst>
            </a:pPr>
            <a:r>
              <a:rPr sz="4750" spc="-775" dirty="0">
                <a:latin typeface="MS UI Gothic" panose="020B0600070205080204" charset="-128"/>
                <a:cs typeface="MS UI Gothic" panose="020B0600070205080204" charset="-128"/>
              </a:rPr>
              <a:t>~u	</a:t>
            </a:r>
            <a:r>
              <a:rPr sz="4750" spc="1035" dirty="0">
                <a:latin typeface="Times New Roman" panose="02020503050405090304"/>
                <a:cs typeface="Times New Roman" panose="02020503050405090304"/>
              </a:rPr>
              <a:t>=	</a:t>
            </a:r>
            <a:r>
              <a:rPr sz="4750" spc="-865" dirty="0">
                <a:latin typeface="MS UI Gothic" panose="020B0600070205080204" charset="-128"/>
                <a:cs typeface="MS UI Gothic" panose="020B0600070205080204" charset="-128"/>
              </a:rPr>
              <a:t>~v	</a:t>
            </a:r>
            <a:r>
              <a:rPr sz="4750" spc="1035" dirty="0">
                <a:latin typeface="Times New Roman" panose="02020503050405090304"/>
                <a:cs typeface="Times New Roman" panose="02020503050405090304"/>
              </a:rPr>
              <a:t>=	</a:t>
            </a:r>
            <a:r>
              <a:rPr sz="4750" spc="-1025" dirty="0">
                <a:latin typeface="MS UI Gothic" panose="020B0600070205080204" charset="-128"/>
                <a:cs typeface="MS UI Gothic" panose="020B0600070205080204" charset="-128"/>
              </a:rPr>
              <a:t>w~	</a:t>
            </a:r>
            <a:r>
              <a:rPr sz="4750" spc="1035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4750" spc="5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4750" spc="15" dirty="0">
                <a:latin typeface="Times New Roman" panose="02020503050405090304"/>
                <a:cs typeface="Times New Roman" panose="02020503050405090304"/>
              </a:rPr>
              <a:t>1</a:t>
            </a:r>
            <a:endParaRPr sz="475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3807792" y="4109881"/>
            <a:ext cx="6312535" cy="2200275"/>
          </a:xfrm>
          <a:prstGeom prst="rect">
            <a:avLst/>
          </a:prstGeom>
        </p:spPr>
        <p:txBody>
          <a:bodyPr vert="horz" wrap="square" lIns="0" tIns="375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5"/>
              </a:spcBef>
              <a:tabLst>
                <a:tab pos="782955" algn="l"/>
                <a:tab pos="2687320" algn="l"/>
                <a:tab pos="4733925" algn="l"/>
              </a:tabLst>
            </a:pPr>
            <a:r>
              <a:rPr sz="4750" spc="-191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360" dirty="0">
                <a:latin typeface="MS UI Gothic" panose="020B0600070205080204" charset="-128"/>
                <a:cs typeface="MS UI Gothic" panose="020B0600070205080204" charset="-128"/>
              </a:rPr>
              <a:t>u</a:t>
            </a:r>
            <a:r>
              <a:rPr sz="475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4750" spc="-1785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50" dirty="0">
                <a:latin typeface="MS UI Gothic" panose="020B0600070205080204" charset="-128"/>
                <a:cs typeface="MS UI Gothic" panose="020B0600070205080204" charset="-128"/>
              </a:rPr>
              <a:t>v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=</a:t>
            </a:r>
            <a:r>
              <a:rPr sz="4750" spc="-340" dirty="0">
                <a:latin typeface="Tahoma" panose="020B0604030504040204"/>
                <a:cs typeface="Tahoma" panose="020B0604030504040204"/>
              </a:rPr>
              <a:t> </a:t>
            </a:r>
            <a:r>
              <a:rPr sz="4750" spc="-1785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50" dirty="0">
                <a:latin typeface="MS UI Gothic" panose="020B0600070205080204" charset="-128"/>
                <a:cs typeface="MS UI Gothic" panose="020B0600070205080204" charset="-128"/>
              </a:rPr>
              <a:t>v</a:t>
            </a:r>
            <a:r>
              <a:rPr sz="475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4750" spc="-2475" dirty="0">
                <a:latin typeface="MS UI Gothic" panose="020B0600070205080204" charset="-128"/>
                <a:cs typeface="MS UI Gothic" panose="020B0600070205080204" charset="-128"/>
              </a:rPr>
              <a:t>w</a:t>
            </a:r>
            <a:r>
              <a:rPr sz="4750" spc="42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43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=</a:t>
            </a:r>
            <a:r>
              <a:rPr sz="4750" spc="-215" dirty="0">
                <a:latin typeface="Tahoma" panose="020B0604030504040204"/>
                <a:cs typeface="Tahoma" panose="020B0604030504040204"/>
              </a:rPr>
              <a:t> </a:t>
            </a:r>
            <a:r>
              <a:rPr sz="4750" spc="-191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360" dirty="0">
                <a:latin typeface="MS UI Gothic" panose="020B0600070205080204" charset="-128"/>
                <a:cs typeface="MS UI Gothic" panose="020B0600070205080204" charset="-128"/>
              </a:rPr>
              <a:t>u</a:t>
            </a:r>
            <a:r>
              <a:rPr sz="475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4750" spc="-2475" dirty="0">
                <a:latin typeface="MS UI Gothic" panose="020B0600070205080204" charset="-128"/>
                <a:cs typeface="MS UI Gothic" panose="020B0600070205080204" charset="-128"/>
              </a:rPr>
              <a:t>w</a:t>
            </a:r>
            <a:r>
              <a:rPr sz="4750" spc="42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43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=</a:t>
            </a:r>
            <a:r>
              <a:rPr sz="4750" spc="-155" dirty="0">
                <a:latin typeface="Tahoma" panose="020B0604030504040204"/>
                <a:cs typeface="Tahoma" panose="020B0604030504040204"/>
              </a:rPr>
              <a:t> </a:t>
            </a:r>
            <a:r>
              <a:rPr sz="4750" spc="-204" dirty="0">
                <a:latin typeface="Tahoma" panose="020B0604030504040204"/>
                <a:cs typeface="Tahoma" panose="020B0604030504040204"/>
              </a:rPr>
              <a:t>0</a:t>
            </a:r>
            <a:endParaRPr sz="4750">
              <a:latin typeface="Tahoma" panose="020B0604030504040204"/>
              <a:cs typeface="Tahoma" panose="020B0604030504040204"/>
            </a:endParaRPr>
          </a:p>
          <a:p>
            <a:pPr marL="17145">
              <a:lnSpc>
                <a:spcPct val="100000"/>
              </a:lnSpc>
              <a:spcBef>
                <a:spcPts val="2860"/>
              </a:spcBef>
              <a:tabLst>
                <a:tab pos="2344420" algn="l"/>
              </a:tabLst>
            </a:pPr>
            <a:r>
              <a:rPr sz="4750" spc="-1025" dirty="0">
                <a:latin typeface="MS UI Gothic" panose="020B0600070205080204" charset="-128"/>
                <a:cs typeface="MS UI Gothic" panose="020B0600070205080204" charset="-128"/>
              </a:rPr>
              <a:t>w~</a:t>
            </a:r>
            <a:r>
              <a:rPr sz="4750" spc="43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=</a:t>
            </a:r>
            <a:r>
              <a:rPr sz="4750" spc="-210" dirty="0">
                <a:latin typeface="Tahoma" panose="020B0604030504040204"/>
                <a:cs typeface="Tahoma" panose="020B0604030504040204"/>
              </a:rPr>
              <a:t> </a:t>
            </a:r>
            <a:r>
              <a:rPr sz="4750" spc="-775" dirty="0">
                <a:latin typeface="MS UI Gothic" panose="020B0600070205080204" charset="-128"/>
                <a:cs typeface="MS UI Gothic" panose="020B0600070205080204" charset="-128"/>
              </a:rPr>
              <a:t>~u	</a:t>
            </a:r>
            <a:r>
              <a:rPr sz="4750" spc="-865" dirty="0">
                <a:latin typeface="MS UI Gothic" panose="020B0600070205080204" charset="-128"/>
                <a:cs typeface="MS UI Gothic" panose="020B0600070205080204" charset="-128"/>
              </a:rPr>
              <a:t>~v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88200" y="5765800"/>
            <a:ext cx="1939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90204"/>
                <a:cs typeface="Arial" panose="020B0604020202090204"/>
              </a:rPr>
              <a:t>(right-handed)</a:t>
            </a:r>
            <a:endParaRPr sz="2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9509" y="6981229"/>
            <a:ext cx="843534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2325" dirty="0">
                <a:latin typeface="MS UI Gothic" panose="020B0600070205080204" charset="-128"/>
                <a:cs typeface="MS UI Gothic" panose="020B0600070205080204" charset="-128"/>
              </a:rPr>
              <a:t>p</a:t>
            </a:r>
            <a:r>
              <a:rPr sz="4750" spc="42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-14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=</a:t>
            </a:r>
            <a:r>
              <a:rPr sz="4750" spc="-155" dirty="0">
                <a:latin typeface="Tahoma" panose="020B0604030504040204"/>
                <a:cs typeface="Tahoma" panose="020B0604030504040204"/>
              </a:rPr>
              <a:t> </a:t>
            </a:r>
            <a:r>
              <a:rPr sz="4750" spc="35" dirty="0">
                <a:latin typeface="Tahoma" panose="020B0604030504040204"/>
                <a:cs typeface="Tahoma" panose="020B0604030504040204"/>
              </a:rPr>
              <a:t>(</a:t>
            </a:r>
            <a:r>
              <a:rPr sz="4750" spc="-2325" dirty="0">
                <a:latin typeface="MS UI Gothic" panose="020B0600070205080204" charset="-128"/>
                <a:cs typeface="MS UI Gothic" panose="020B0600070205080204" charset="-128"/>
              </a:rPr>
              <a:t>p</a:t>
            </a:r>
            <a:r>
              <a:rPr sz="4750" spc="42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-409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-1680" dirty="0">
                <a:latin typeface="Lucida Sans Unicode" panose="020B0602030504020204"/>
                <a:cs typeface="Lucida Sans Unicode" panose="020B0602030504020204"/>
              </a:rPr>
              <a:t>·</a:t>
            </a:r>
            <a:r>
              <a:rPr sz="4750" spc="-5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4750" spc="-191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360" dirty="0">
                <a:latin typeface="MS UI Gothic" panose="020B0600070205080204" charset="-128"/>
                <a:cs typeface="MS UI Gothic" panose="020B0600070205080204" charset="-128"/>
              </a:rPr>
              <a:t>u</a:t>
            </a:r>
            <a:r>
              <a:rPr sz="4750" spc="-25" dirty="0">
                <a:latin typeface="Tahoma" panose="020B0604030504040204"/>
                <a:cs typeface="Tahoma" panose="020B0604030504040204"/>
              </a:rPr>
              <a:t>)</a:t>
            </a:r>
            <a:r>
              <a:rPr sz="4750" spc="-191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360" dirty="0">
                <a:latin typeface="MS UI Gothic" panose="020B0600070205080204" charset="-128"/>
                <a:cs typeface="MS UI Gothic" panose="020B0600070205080204" charset="-128"/>
              </a:rPr>
              <a:t>u</a:t>
            </a:r>
            <a:r>
              <a:rPr sz="4750" spc="-38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+</a:t>
            </a:r>
            <a:r>
              <a:rPr sz="4750" spc="-420" dirty="0">
                <a:latin typeface="Tahoma" panose="020B0604030504040204"/>
                <a:cs typeface="Tahoma" panose="020B0604030504040204"/>
              </a:rPr>
              <a:t> </a:t>
            </a:r>
            <a:r>
              <a:rPr sz="4750" spc="40" dirty="0">
                <a:latin typeface="Tahoma" panose="020B0604030504040204"/>
                <a:cs typeface="Tahoma" panose="020B0604030504040204"/>
              </a:rPr>
              <a:t>(</a:t>
            </a:r>
            <a:r>
              <a:rPr sz="4750" spc="-2325" dirty="0">
                <a:latin typeface="MS UI Gothic" panose="020B0600070205080204" charset="-128"/>
                <a:cs typeface="MS UI Gothic" panose="020B0600070205080204" charset="-128"/>
              </a:rPr>
              <a:t>p</a:t>
            </a:r>
            <a:r>
              <a:rPr sz="4750" spc="42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-409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-1680" dirty="0">
                <a:latin typeface="Lucida Sans Unicode" panose="020B0602030504020204"/>
                <a:cs typeface="Lucida Sans Unicode" panose="020B0602030504020204"/>
              </a:rPr>
              <a:t>·</a:t>
            </a:r>
            <a:r>
              <a:rPr sz="4750" spc="-6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4750" spc="-1785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220" dirty="0">
                <a:latin typeface="MS UI Gothic" panose="020B0600070205080204" charset="-128"/>
                <a:cs typeface="MS UI Gothic" panose="020B0600070205080204" charset="-128"/>
              </a:rPr>
              <a:t>v</a:t>
            </a:r>
            <a:r>
              <a:rPr sz="4750" spc="-150" dirty="0">
                <a:latin typeface="Tahoma" panose="020B0604030504040204"/>
                <a:cs typeface="Tahoma" panose="020B0604030504040204"/>
              </a:rPr>
              <a:t>)</a:t>
            </a:r>
            <a:r>
              <a:rPr sz="4750" spc="-1785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50" dirty="0">
                <a:latin typeface="MS UI Gothic" panose="020B0600070205080204" charset="-128"/>
                <a:cs typeface="MS UI Gothic" panose="020B0600070205080204" charset="-128"/>
              </a:rPr>
              <a:t>v</a:t>
            </a:r>
            <a:r>
              <a:rPr sz="4750" spc="-21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+</a:t>
            </a:r>
            <a:r>
              <a:rPr sz="4750" spc="-420" dirty="0">
                <a:latin typeface="Tahoma" panose="020B0604030504040204"/>
                <a:cs typeface="Tahoma" panose="020B0604030504040204"/>
              </a:rPr>
              <a:t> </a:t>
            </a:r>
            <a:r>
              <a:rPr sz="4750" spc="40" dirty="0">
                <a:latin typeface="Tahoma" panose="020B0604030504040204"/>
                <a:cs typeface="Tahoma" panose="020B0604030504040204"/>
              </a:rPr>
              <a:t>(</a:t>
            </a:r>
            <a:r>
              <a:rPr sz="4750" spc="-2325" dirty="0">
                <a:latin typeface="MS UI Gothic" panose="020B0600070205080204" charset="-128"/>
                <a:cs typeface="MS UI Gothic" panose="020B0600070205080204" charset="-128"/>
              </a:rPr>
              <a:t>p</a:t>
            </a:r>
            <a:r>
              <a:rPr sz="4750" spc="42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-409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-1680" dirty="0">
                <a:latin typeface="Lucida Sans Unicode" panose="020B0602030504020204"/>
                <a:cs typeface="Lucida Sans Unicode" panose="020B0602030504020204"/>
              </a:rPr>
              <a:t>·</a:t>
            </a:r>
            <a:r>
              <a:rPr sz="4750" spc="-44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4750" spc="-2475" dirty="0">
                <a:latin typeface="MS UI Gothic" panose="020B0600070205080204" charset="-128"/>
                <a:cs typeface="MS UI Gothic" panose="020B0600070205080204" charset="-128"/>
              </a:rPr>
              <a:t>w</a:t>
            </a:r>
            <a:r>
              <a:rPr sz="4750" spc="42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-90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35" dirty="0">
                <a:latin typeface="Tahoma" panose="020B0604030504040204"/>
                <a:cs typeface="Tahoma" panose="020B0604030504040204"/>
              </a:rPr>
              <a:t>)</a:t>
            </a:r>
            <a:r>
              <a:rPr sz="4750" spc="-2475" dirty="0">
                <a:latin typeface="MS UI Gothic" panose="020B0600070205080204" charset="-128"/>
                <a:cs typeface="MS UI Gothic" panose="020B0600070205080204" charset="-128"/>
              </a:rPr>
              <a:t>w</a:t>
            </a:r>
            <a:r>
              <a:rPr sz="4750" spc="42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4300" y="7950200"/>
            <a:ext cx="1538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Arial" panose="020B0604020202090204"/>
                <a:cs typeface="Arial" panose="020B0604020202090204"/>
              </a:rPr>
              <a:t>(p</a:t>
            </a:r>
            <a:r>
              <a:rPr sz="2400" spc="-70" dirty="0">
                <a:latin typeface="Arial" panose="020B0604020202090204"/>
                <a:cs typeface="Arial" panose="020B0604020202090204"/>
              </a:rPr>
              <a:t>r</a:t>
            </a:r>
            <a:r>
              <a:rPr sz="2400" dirty="0">
                <a:latin typeface="Arial" panose="020B0604020202090204"/>
                <a:cs typeface="Arial" panose="020B0604020202090204"/>
              </a:rPr>
              <a:t>ojection)</a:t>
            </a:r>
            <a:endParaRPr sz="2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527050"/>
            <a:ext cx="12503150" cy="8699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7700" y="685800"/>
            <a:ext cx="40919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20" dirty="0"/>
              <a:t>Matrices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812800" y="2568465"/>
            <a:ext cx="11086465" cy="3030220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1975"/>
              </a:spcBef>
              <a:buSzPct val="145000"/>
              <a:buChar char="•"/>
              <a:tabLst>
                <a:tab pos="469900" algn="l"/>
              </a:tabLst>
            </a:pPr>
            <a:r>
              <a:rPr sz="3200" spc="20" dirty="0">
                <a:latin typeface="Arial" panose="020B0604020202090204"/>
                <a:cs typeface="Arial" panose="020B0604020202090204"/>
              </a:rPr>
              <a:t>Magical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30" dirty="0">
                <a:latin typeface="Arial" panose="020B0604020202090204"/>
                <a:cs typeface="Arial" panose="020B0604020202090204"/>
              </a:rPr>
              <a:t>2D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25" dirty="0">
                <a:latin typeface="Arial" panose="020B0604020202090204"/>
                <a:cs typeface="Arial" panose="020B0604020202090204"/>
              </a:rPr>
              <a:t>arrays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0" dirty="0">
                <a:latin typeface="Arial" panose="020B0604020202090204"/>
                <a:cs typeface="Arial" panose="020B0604020202090204"/>
              </a:rPr>
              <a:t>that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haunt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in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25" dirty="0">
                <a:latin typeface="Arial" panose="020B0604020202090204"/>
                <a:cs typeface="Arial" panose="020B0604020202090204"/>
              </a:rPr>
              <a:t>every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35" dirty="0">
                <a:latin typeface="Arial" panose="020B0604020202090204"/>
                <a:cs typeface="Arial" panose="020B0604020202090204"/>
              </a:rPr>
              <a:t>CS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course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69900" algn="l"/>
              </a:tabLst>
            </a:pPr>
            <a:r>
              <a:rPr sz="3200" spc="-35" dirty="0">
                <a:latin typeface="Arial" panose="020B0604020202090204"/>
                <a:cs typeface="Arial" panose="020B0604020202090204"/>
              </a:rPr>
              <a:t>In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Graphics, 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pervasively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used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85" dirty="0">
                <a:latin typeface="Arial" panose="020B0604020202090204"/>
                <a:cs typeface="Arial" panose="020B0604020202090204"/>
              </a:rPr>
              <a:t>to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represent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0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transformations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1016000" marR="4014470" indent="-546100">
              <a:lnSpc>
                <a:spcPct val="94000"/>
              </a:lnSpc>
              <a:spcBef>
                <a:spcPts val="635"/>
              </a:spcBef>
              <a:tabLst>
                <a:tab pos="1015365" algn="l"/>
              </a:tabLst>
            </a:pPr>
            <a:r>
              <a:rPr sz="7350" spc="284" baseline="-7000" dirty="0">
                <a:latin typeface="Arial" panose="020B0604020202090204"/>
                <a:cs typeface="Arial" panose="020B0604020202090204"/>
              </a:rPr>
              <a:t>-	</a:t>
            </a:r>
            <a:r>
              <a:rPr sz="3400" spc="-105" dirty="0">
                <a:latin typeface="Arial" panose="020B0604020202090204"/>
                <a:cs typeface="Arial" panose="020B0604020202090204"/>
              </a:rPr>
              <a:t>Translation,</a:t>
            </a:r>
            <a:r>
              <a:rPr sz="34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40" dirty="0">
                <a:latin typeface="Arial" panose="020B0604020202090204"/>
                <a:cs typeface="Arial" panose="020B0604020202090204"/>
              </a:rPr>
              <a:t>rotation,</a:t>
            </a:r>
            <a:r>
              <a:rPr sz="3400" spc="15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130" dirty="0">
                <a:latin typeface="Arial" panose="020B0604020202090204"/>
                <a:cs typeface="Arial" panose="020B0604020202090204"/>
              </a:rPr>
              <a:t>shear,</a:t>
            </a:r>
            <a:r>
              <a:rPr sz="3400" spc="15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80" dirty="0">
                <a:latin typeface="Arial" panose="020B0604020202090204"/>
                <a:cs typeface="Arial" panose="020B0604020202090204"/>
              </a:rPr>
              <a:t>scale </a:t>
            </a:r>
            <a:r>
              <a:rPr sz="3400" spc="-93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114" dirty="0">
                <a:latin typeface="Arial" panose="020B0604020202090204"/>
                <a:cs typeface="Arial" panose="020B0604020202090204"/>
              </a:rPr>
              <a:t>(more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65" dirty="0">
                <a:latin typeface="Arial" panose="020B0604020202090204"/>
                <a:cs typeface="Arial" panose="020B0604020202090204"/>
              </a:rPr>
              <a:t>details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100" dirty="0">
                <a:latin typeface="Arial" panose="020B0604020202090204"/>
                <a:cs typeface="Arial" panose="020B0604020202090204"/>
              </a:rPr>
              <a:t>in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45" dirty="0">
                <a:latin typeface="Arial" panose="020B0604020202090204"/>
                <a:cs typeface="Arial" panose="020B0604020202090204"/>
              </a:rPr>
              <a:t>the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50" dirty="0">
                <a:latin typeface="Arial" panose="020B0604020202090204"/>
                <a:cs typeface="Arial" panose="020B0604020202090204"/>
              </a:rPr>
              <a:t>next</a:t>
            </a:r>
            <a:r>
              <a:rPr sz="3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400" spc="-95" dirty="0">
                <a:latin typeface="Arial" panose="020B0604020202090204"/>
                <a:cs typeface="Arial" panose="020B0604020202090204"/>
              </a:rPr>
              <a:t>lecture)</a:t>
            </a:r>
            <a:endParaRPr sz="34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5100" y="685800"/>
            <a:ext cx="75907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45" dirty="0"/>
              <a:t>What</a:t>
            </a:r>
            <a:r>
              <a:rPr sz="8000" spc="-25" dirty="0"/>
              <a:t> </a:t>
            </a:r>
            <a:r>
              <a:rPr sz="8000" spc="150" dirty="0"/>
              <a:t>is</a:t>
            </a:r>
            <a:r>
              <a:rPr sz="8000" spc="-25" dirty="0"/>
              <a:t> </a:t>
            </a:r>
            <a:r>
              <a:rPr sz="8000" spc="-5" dirty="0"/>
              <a:t>a</a:t>
            </a:r>
            <a:r>
              <a:rPr sz="8000" spc="-25" dirty="0"/>
              <a:t> </a:t>
            </a:r>
            <a:r>
              <a:rPr sz="8000" spc="220" dirty="0"/>
              <a:t>matrix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990600" y="2540000"/>
            <a:ext cx="8877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00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-25" dirty="0">
                <a:latin typeface="Arial" panose="020B0604020202090204"/>
                <a:cs typeface="Arial" panose="020B0604020202090204"/>
              </a:rPr>
              <a:t>Array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of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numbers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90" dirty="0">
                <a:latin typeface="Arial" panose="020B0604020202090204"/>
                <a:cs typeface="Arial" panose="020B0604020202090204"/>
              </a:rPr>
              <a:t>(m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0" dirty="0">
                <a:latin typeface="Arial" panose="020B0604020202090204"/>
                <a:cs typeface="Arial" panose="020B0604020202090204"/>
              </a:rPr>
              <a:t>×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n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0" dirty="0">
                <a:latin typeface="Arial" panose="020B0604020202090204"/>
                <a:cs typeface="Arial" panose="020B0604020202090204"/>
              </a:rPr>
              <a:t>=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60" dirty="0">
                <a:latin typeface="Arial" panose="020B0604020202090204"/>
                <a:cs typeface="Arial" panose="020B0604020202090204"/>
              </a:rPr>
              <a:t>m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0" dirty="0">
                <a:latin typeface="Arial" panose="020B0604020202090204"/>
                <a:cs typeface="Arial" panose="020B0604020202090204"/>
              </a:rPr>
              <a:t>rows,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n </a:t>
            </a:r>
            <a:r>
              <a:rPr sz="3200" dirty="0">
                <a:latin typeface="Arial" panose="020B0604020202090204"/>
                <a:cs typeface="Arial" panose="020B0604020202090204"/>
              </a:rPr>
              <a:t>columns)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6604000"/>
            <a:ext cx="92544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57200" marR="5080" indent="-444500">
              <a:lnSpc>
                <a:spcPts val="3800"/>
              </a:lnSpc>
              <a:spcBef>
                <a:spcPts val="240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40" dirty="0">
                <a:latin typeface="Arial" panose="020B0604020202090204"/>
                <a:cs typeface="Arial" panose="020B0604020202090204"/>
              </a:rPr>
              <a:t>Addition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and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5" dirty="0">
                <a:latin typeface="Arial" panose="020B0604020202090204"/>
                <a:cs typeface="Arial" panose="020B0604020202090204"/>
              </a:rPr>
              <a:t>multiplication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by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5" dirty="0">
                <a:latin typeface="Arial" panose="020B0604020202090204"/>
                <a:cs typeface="Arial" panose="020B0604020202090204"/>
              </a:rPr>
              <a:t>a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scalar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5" dirty="0">
                <a:latin typeface="Arial" panose="020B0604020202090204"/>
                <a:cs typeface="Arial" panose="020B0604020202090204"/>
              </a:rPr>
              <a:t>are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trivial: </a:t>
            </a:r>
            <a:r>
              <a:rPr sz="3200" spc="-87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element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by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element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5357" y="3458389"/>
            <a:ext cx="1240155" cy="2212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23290" algn="l"/>
              </a:tabLst>
            </a:pPr>
            <a:r>
              <a:rPr sz="4750" spc="15" dirty="0">
                <a:latin typeface="宋体" panose="02010600030101010101" pitchFamily="2" charset="-122"/>
                <a:cs typeface="宋体" panose="02010600030101010101" pitchFamily="2" charset="-122"/>
              </a:rPr>
              <a:t>1	3</a:t>
            </a:r>
            <a:endParaRPr sz="4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923290" algn="l"/>
              </a:tabLst>
            </a:pPr>
            <a:r>
              <a:rPr sz="4750" spc="15" dirty="0">
                <a:latin typeface="宋体" panose="02010600030101010101" pitchFamily="2" charset="-122"/>
                <a:cs typeface="宋体" panose="02010600030101010101" pitchFamily="2" charset="-122"/>
              </a:rPr>
              <a:t>5	2</a:t>
            </a:r>
            <a:endParaRPr sz="4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923290" algn="l"/>
              </a:tabLst>
            </a:pPr>
            <a:r>
              <a:rPr sz="4750" spc="15" dirty="0">
                <a:latin typeface="宋体" panose="02010600030101010101" pitchFamily="2" charset="-122"/>
                <a:cs typeface="宋体" panose="02010600030101010101" pitchFamily="2" charset="-122"/>
              </a:rPr>
              <a:t>0	4</a:t>
            </a:r>
            <a:endParaRPr sz="4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43968" y="2972538"/>
            <a:ext cx="230314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57680" algn="l"/>
              </a:tabLst>
            </a:pPr>
            <a:r>
              <a:rPr sz="4750" spc="1805" dirty="0">
                <a:latin typeface="MS UI Gothic" panose="020B0600070205080204" charset="-128"/>
                <a:cs typeface="MS UI Gothic" panose="020B0600070205080204" charset="-128"/>
              </a:rPr>
              <a:t>0	1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393700"/>
            <a:ext cx="12465050" cy="8966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Matrix-Matrix</a:t>
            </a:r>
            <a:r>
              <a:rPr spc="-45" dirty="0"/>
              <a:t> </a:t>
            </a:r>
            <a:r>
              <a:rPr spc="215" dirty="0"/>
              <a:t>Multiplication</a:t>
            </a:r>
            <a:endParaRPr spc="215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755900"/>
            <a:ext cx="8860155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57200" marR="5080" indent="-444500">
              <a:lnSpc>
                <a:spcPts val="3800"/>
              </a:lnSpc>
              <a:spcBef>
                <a:spcPts val="240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-5" dirty="0">
                <a:latin typeface="Arial" panose="020B0604020202090204"/>
                <a:cs typeface="Arial" panose="020B0604020202090204"/>
              </a:rPr>
              <a:t>#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20" dirty="0">
                <a:latin typeface="Arial" panose="020B0604020202090204"/>
                <a:cs typeface="Arial" panose="020B0604020202090204"/>
              </a:rPr>
              <a:t>(number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45" dirty="0">
                <a:latin typeface="Arial" panose="020B0604020202090204"/>
                <a:cs typeface="Arial" panose="020B0604020202090204"/>
              </a:rPr>
              <a:t>of)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0" dirty="0">
                <a:latin typeface="Arial" panose="020B0604020202090204"/>
                <a:cs typeface="Arial" panose="020B0604020202090204"/>
              </a:rPr>
              <a:t>columns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in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5" dirty="0">
                <a:latin typeface="Arial" panose="020B0604020202090204"/>
                <a:cs typeface="Arial" panose="020B0604020202090204"/>
              </a:rPr>
              <a:t>A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5" dirty="0">
                <a:latin typeface="Arial" panose="020B0604020202090204"/>
                <a:cs typeface="Arial" panose="020B0604020202090204"/>
              </a:rPr>
              <a:t>must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0" dirty="0">
                <a:latin typeface="Arial" panose="020B0604020202090204"/>
                <a:cs typeface="Arial" panose="020B0604020202090204"/>
              </a:rPr>
              <a:t>=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#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rows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in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B </a:t>
            </a:r>
            <a:r>
              <a:rPr sz="3200" spc="-87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0" dirty="0">
                <a:latin typeface="Arial" panose="020B0604020202090204"/>
                <a:cs typeface="Arial" panose="020B0604020202090204"/>
              </a:rPr>
              <a:t>(M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x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20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3200" spc="-120" dirty="0">
                <a:latin typeface="Arial" panose="020B0604020202090204"/>
                <a:cs typeface="Arial" panose="020B0604020202090204"/>
              </a:rPr>
              <a:t>)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20" dirty="0">
                <a:latin typeface="Arial" panose="020B0604020202090204"/>
                <a:cs typeface="Arial" panose="020B0604020202090204"/>
              </a:rPr>
              <a:t>(</a:t>
            </a:r>
            <a:r>
              <a:rPr sz="3200" spc="-120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3200" spc="-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x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50" dirty="0">
                <a:latin typeface="Arial" panose="020B0604020202090204"/>
                <a:cs typeface="Arial" panose="020B0604020202090204"/>
              </a:rPr>
              <a:t>P)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0" dirty="0">
                <a:latin typeface="Arial" panose="020B0604020202090204"/>
                <a:cs typeface="Arial" panose="020B0604020202090204"/>
              </a:rPr>
              <a:t>=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0" dirty="0">
                <a:latin typeface="Arial" panose="020B0604020202090204"/>
                <a:cs typeface="Arial" panose="020B0604020202090204"/>
              </a:rPr>
              <a:t>(M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x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50" dirty="0">
                <a:latin typeface="Arial" panose="020B0604020202090204"/>
                <a:cs typeface="Arial" panose="020B0604020202090204"/>
              </a:rPr>
              <a:t>P)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8439" y="4284054"/>
            <a:ext cx="124015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23290" algn="l"/>
              </a:tabLst>
            </a:pPr>
            <a:r>
              <a:rPr sz="4750" spc="15" dirty="0">
                <a:latin typeface="宋体" panose="02010600030101010101" pitchFamily="2" charset="-122"/>
                <a:cs typeface="宋体" panose="02010600030101010101" pitchFamily="2" charset="-122"/>
              </a:rPr>
              <a:t>1	3</a:t>
            </a:r>
            <a:endParaRPr sz="4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8439" y="5012831"/>
            <a:ext cx="124015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23290" algn="l"/>
              </a:tabLst>
            </a:pPr>
            <a:r>
              <a:rPr sz="4750" spc="15" dirty="0">
                <a:latin typeface="宋体" panose="02010600030101010101" pitchFamily="2" charset="-122"/>
                <a:cs typeface="宋体" panose="02010600030101010101" pitchFamily="2" charset="-122"/>
              </a:rPr>
              <a:t>5	2</a:t>
            </a:r>
            <a:endParaRPr sz="4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8439" y="5741669"/>
            <a:ext cx="124015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23290" algn="l"/>
              </a:tabLst>
            </a:pPr>
            <a:r>
              <a:rPr sz="4750" spc="15" dirty="0">
                <a:latin typeface="宋体" panose="02010600030101010101" pitchFamily="2" charset="-122"/>
                <a:cs typeface="宋体" panose="02010600030101010101" pitchFamily="2" charset="-122"/>
              </a:rPr>
              <a:t>0	4</a:t>
            </a:r>
            <a:endParaRPr sz="4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990" y="3798203"/>
            <a:ext cx="230314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57680" algn="l"/>
              </a:tabLst>
            </a:pPr>
            <a:r>
              <a:rPr sz="4750" spc="1805" dirty="0">
                <a:latin typeface="MS UI Gothic" panose="020B0600070205080204" charset="-128"/>
                <a:cs typeface="MS UI Gothic" panose="020B0600070205080204" charset="-128"/>
              </a:rPr>
              <a:t>0	1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3067" y="4891399"/>
            <a:ext cx="55689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175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2730" y="4648473"/>
            <a:ext cx="3062605" cy="148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23290" algn="l"/>
                <a:tab pos="1833880" algn="l"/>
                <a:tab pos="2745105" algn="l"/>
              </a:tabLst>
            </a:pPr>
            <a:r>
              <a:rPr sz="4750" spc="15" dirty="0">
                <a:latin typeface="宋体" panose="02010600030101010101" pitchFamily="2" charset="-122"/>
                <a:cs typeface="宋体" panose="02010600030101010101" pitchFamily="2" charset="-122"/>
              </a:rPr>
              <a:t>3	6	9	4</a:t>
            </a:r>
            <a:endParaRPr sz="4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923290" algn="l"/>
                <a:tab pos="1833880" algn="l"/>
                <a:tab pos="2745105" algn="l"/>
              </a:tabLst>
            </a:pPr>
            <a:r>
              <a:rPr sz="4750" spc="15" dirty="0">
                <a:latin typeface="宋体" panose="02010600030101010101" pitchFamily="2" charset="-122"/>
                <a:cs typeface="宋体" panose="02010600030101010101" pitchFamily="2" charset="-122"/>
              </a:rPr>
              <a:t>2	7	8	3</a:t>
            </a:r>
            <a:endParaRPr sz="47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5710" y="4162622"/>
            <a:ext cx="395668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496310" indent="-3484245">
              <a:lnSpc>
                <a:spcPct val="100000"/>
              </a:lnSpc>
              <a:spcBef>
                <a:spcPts val="130"/>
              </a:spcBef>
              <a:buChar char="✓"/>
              <a:tabLst>
                <a:tab pos="3496310" algn="l"/>
                <a:tab pos="3496945" algn="l"/>
              </a:tabLst>
            </a:pPr>
            <a:r>
              <a:rPr sz="4750" spc="-1235" dirty="0">
                <a:latin typeface="MS UI Gothic" panose="020B0600070205080204" charset="-128"/>
                <a:cs typeface="MS UI Gothic" panose="020B0600070205080204" charset="-128"/>
              </a:rPr>
              <a:t>◆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495300"/>
            <a:ext cx="12287250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Matrix-Matrix</a:t>
            </a:r>
            <a:r>
              <a:rPr spc="-45" dirty="0"/>
              <a:t> </a:t>
            </a:r>
            <a:r>
              <a:rPr spc="215" dirty="0"/>
              <a:t>Multiplication</a:t>
            </a:r>
            <a:endParaRPr spc="215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692400"/>
            <a:ext cx="8860155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57200" marR="5080" indent="-444500">
              <a:lnSpc>
                <a:spcPts val="3800"/>
              </a:lnSpc>
              <a:spcBef>
                <a:spcPts val="240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-5" dirty="0">
                <a:latin typeface="Arial" panose="020B0604020202090204"/>
                <a:cs typeface="Arial" panose="020B0604020202090204"/>
              </a:rPr>
              <a:t>#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20" dirty="0">
                <a:latin typeface="Arial" panose="020B0604020202090204"/>
                <a:cs typeface="Arial" panose="020B0604020202090204"/>
              </a:rPr>
              <a:t>(number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45" dirty="0">
                <a:latin typeface="Arial" panose="020B0604020202090204"/>
                <a:cs typeface="Arial" panose="020B0604020202090204"/>
              </a:rPr>
              <a:t>of)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0" dirty="0">
                <a:latin typeface="Arial" panose="020B0604020202090204"/>
                <a:cs typeface="Arial" panose="020B0604020202090204"/>
              </a:rPr>
              <a:t>columns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in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5" dirty="0">
                <a:latin typeface="Arial" panose="020B0604020202090204"/>
                <a:cs typeface="Arial" panose="020B0604020202090204"/>
              </a:rPr>
              <a:t>A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5" dirty="0">
                <a:latin typeface="Arial" panose="020B0604020202090204"/>
                <a:cs typeface="Arial" panose="020B0604020202090204"/>
              </a:rPr>
              <a:t>must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0" dirty="0">
                <a:latin typeface="Arial" panose="020B0604020202090204"/>
                <a:cs typeface="Arial" panose="020B0604020202090204"/>
              </a:rPr>
              <a:t>=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#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rows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in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B </a:t>
            </a:r>
            <a:r>
              <a:rPr sz="3200" spc="-87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0" dirty="0">
                <a:latin typeface="Arial" panose="020B0604020202090204"/>
                <a:cs typeface="Arial" panose="020B0604020202090204"/>
              </a:rPr>
              <a:t>(M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x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20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3200" spc="-120" dirty="0">
                <a:latin typeface="Arial" panose="020B0604020202090204"/>
                <a:cs typeface="Arial" panose="020B0604020202090204"/>
              </a:rPr>
              <a:t>)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20" dirty="0">
                <a:latin typeface="Arial" panose="020B0604020202090204"/>
                <a:cs typeface="Arial" panose="020B0604020202090204"/>
              </a:rPr>
              <a:t>(</a:t>
            </a:r>
            <a:r>
              <a:rPr sz="3200" spc="-120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3200" spc="-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x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50" dirty="0">
                <a:latin typeface="Arial" panose="020B0604020202090204"/>
                <a:cs typeface="Arial" panose="020B0604020202090204"/>
              </a:rPr>
              <a:t>P)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0" dirty="0">
                <a:latin typeface="Arial" panose="020B0604020202090204"/>
                <a:cs typeface="Arial" panose="020B0604020202090204"/>
              </a:rPr>
              <a:t>=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0" dirty="0">
                <a:latin typeface="Arial" panose="020B0604020202090204"/>
                <a:cs typeface="Arial" panose="020B0604020202090204"/>
              </a:rPr>
              <a:t>(M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x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50" dirty="0">
                <a:latin typeface="Arial" panose="020B0604020202090204"/>
                <a:cs typeface="Arial" panose="020B0604020202090204"/>
              </a:rPr>
              <a:t>P)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7239000"/>
            <a:ext cx="9843135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ts val="3820"/>
              </a:lnSpc>
              <a:spcBef>
                <a:spcPts val="100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-20" dirty="0">
                <a:latin typeface="Arial" panose="020B0604020202090204"/>
                <a:cs typeface="Arial" panose="020B0604020202090204"/>
              </a:rPr>
              <a:t>Element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80" dirty="0">
                <a:latin typeface="Arial" panose="020B0604020202090204"/>
                <a:cs typeface="Arial" panose="020B0604020202090204"/>
              </a:rPr>
              <a:t>(i,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20" dirty="0">
                <a:latin typeface="Arial" panose="020B0604020202090204"/>
                <a:cs typeface="Arial" panose="020B0604020202090204"/>
              </a:rPr>
              <a:t>j)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in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the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65" dirty="0">
                <a:latin typeface="Arial" panose="020B0604020202090204"/>
                <a:cs typeface="Arial" panose="020B0604020202090204"/>
              </a:rPr>
              <a:t>product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is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57200">
              <a:lnSpc>
                <a:spcPts val="3820"/>
              </a:lnSpc>
            </a:pPr>
            <a:r>
              <a:rPr sz="3200" spc="15" dirty="0">
                <a:latin typeface="Arial" panose="020B0604020202090204"/>
                <a:cs typeface="Arial" panose="020B0604020202090204"/>
              </a:rPr>
              <a:t>the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95" dirty="0">
                <a:latin typeface="Arial" panose="020B0604020202090204"/>
                <a:cs typeface="Arial" panose="020B0604020202090204"/>
              </a:rPr>
              <a:t>dot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65" dirty="0">
                <a:latin typeface="Arial" panose="020B0604020202090204"/>
                <a:cs typeface="Arial" panose="020B0604020202090204"/>
              </a:rPr>
              <a:t>product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of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row</a:t>
            </a:r>
            <a:r>
              <a:rPr sz="3200" spc="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i</a:t>
            </a:r>
            <a:r>
              <a:rPr sz="3200" spc="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from</a:t>
            </a:r>
            <a:r>
              <a:rPr sz="3200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-6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3200" spc="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and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column</a:t>
            </a:r>
            <a:r>
              <a:rPr sz="3200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j</a:t>
            </a:r>
            <a:r>
              <a:rPr sz="3200" spc="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from</a:t>
            </a:r>
            <a:r>
              <a:rPr sz="3200" spc="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B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5448" y="4292342"/>
            <a:ext cx="1130300" cy="201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220"/>
              </a:lnSpc>
              <a:spcBef>
                <a:spcPts val="95"/>
              </a:spcBef>
              <a:tabLst>
                <a:tab pos="840740" algn="l"/>
              </a:tabLst>
            </a:pPr>
            <a:r>
              <a:rPr sz="4350" spc="-5" dirty="0">
                <a:latin typeface="宋体" panose="02010600030101010101" pitchFamily="2" charset="-122"/>
                <a:cs typeface="宋体" panose="02010600030101010101" pitchFamily="2" charset="-122"/>
              </a:rPr>
              <a:t>1	3</a:t>
            </a:r>
            <a:endParaRPr sz="4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5215"/>
              </a:lnSpc>
              <a:tabLst>
                <a:tab pos="840740" algn="l"/>
              </a:tabLst>
            </a:pPr>
            <a:r>
              <a:rPr sz="4350" spc="-5" dirty="0">
                <a:latin typeface="宋体" panose="02010600030101010101" pitchFamily="2" charset="-122"/>
                <a:cs typeface="宋体" panose="02010600030101010101" pitchFamily="2" charset="-122"/>
              </a:rPr>
              <a:t>5	2</a:t>
            </a:r>
            <a:endParaRPr sz="4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5220"/>
              </a:lnSpc>
              <a:tabLst>
                <a:tab pos="840740" algn="l"/>
              </a:tabLst>
            </a:pPr>
            <a:r>
              <a:rPr sz="4350" spc="-5" dirty="0">
                <a:latin typeface="宋体" panose="02010600030101010101" pitchFamily="2" charset="-122"/>
                <a:cs typeface="宋体" panose="02010600030101010101" pitchFamily="2" charset="-122"/>
              </a:rPr>
              <a:t>0	4</a:t>
            </a:r>
            <a:endParaRPr sz="4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2286" y="3850635"/>
            <a:ext cx="2096135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99565" algn="l"/>
              </a:tabLst>
            </a:pPr>
            <a:r>
              <a:rPr sz="4350" spc="1625" dirty="0">
                <a:latin typeface="MS UI Gothic" panose="020B0600070205080204" charset="-128"/>
                <a:cs typeface="MS UI Gothic" panose="020B0600070205080204" charset="-128"/>
              </a:rPr>
              <a:t>0	1</a:t>
            </a:r>
            <a:endParaRPr sz="43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9716" y="4844504"/>
            <a:ext cx="508634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50" spc="105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endParaRPr sz="43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1282" y="4623650"/>
            <a:ext cx="2786380" cy="1350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220"/>
              </a:lnSpc>
              <a:spcBef>
                <a:spcPts val="95"/>
              </a:spcBef>
              <a:tabLst>
                <a:tab pos="840740" algn="l"/>
                <a:tab pos="1668780" algn="l"/>
                <a:tab pos="2496820" algn="l"/>
              </a:tabLst>
            </a:pPr>
            <a:r>
              <a:rPr sz="4350" spc="-5" dirty="0">
                <a:latin typeface="宋体" panose="02010600030101010101" pitchFamily="2" charset="-122"/>
                <a:cs typeface="宋体" panose="02010600030101010101" pitchFamily="2" charset="-122"/>
              </a:rPr>
              <a:t>3	6	9	4</a:t>
            </a:r>
            <a:endParaRPr sz="4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5220"/>
              </a:lnSpc>
              <a:tabLst>
                <a:tab pos="840740" algn="l"/>
                <a:tab pos="1668780" algn="l"/>
                <a:tab pos="2496820" algn="l"/>
              </a:tabLst>
            </a:pPr>
            <a:r>
              <a:rPr sz="4350" spc="-5" dirty="0">
                <a:latin typeface="宋体" panose="02010600030101010101" pitchFamily="2" charset="-122"/>
                <a:cs typeface="宋体" panose="02010600030101010101" pitchFamily="2" charset="-122"/>
              </a:rPr>
              <a:t>2	7	8	3</a:t>
            </a:r>
            <a:endParaRPr sz="4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4878" y="4181943"/>
            <a:ext cx="3599179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9445" indent="-3167380">
              <a:lnSpc>
                <a:spcPct val="100000"/>
              </a:lnSpc>
              <a:spcBef>
                <a:spcPts val="95"/>
              </a:spcBef>
              <a:buChar char="✓"/>
              <a:tabLst>
                <a:tab pos="3179445" algn="l"/>
                <a:tab pos="3180080" algn="l"/>
              </a:tabLst>
            </a:pPr>
            <a:r>
              <a:rPr sz="4350" spc="-1155" dirty="0">
                <a:latin typeface="MS UI Gothic" panose="020B0600070205080204" charset="-128"/>
                <a:cs typeface="MS UI Gothic" panose="020B0600070205080204" charset="-128"/>
              </a:rPr>
              <a:t>◆</a:t>
            </a:r>
            <a:endParaRPr sz="43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5624" y="4989767"/>
            <a:ext cx="424180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000" spc="880" dirty="0">
                <a:latin typeface="Times New Roman" panose="02020503050405090304"/>
                <a:cs typeface="Times New Roman" panose="02020503050405090304"/>
              </a:rPr>
              <a:t>=</a:t>
            </a:r>
            <a:endParaRPr sz="4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7116" y="4882046"/>
            <a:ext cx="474345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000" spc="75" dirty="0">
                <a:latin typeface="Yu Gothic" panose="020B0400000000000000" charset="-128"/>
                <a:cs typeface="Yu Gothic" panose="020B0400000000000000" charset="-128"/>
              </a:rPr>
              <a:t>@</a:t>
            </a:r>
            <a:endParaRPr sz="4000">
              <a:latin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46025" y="4369029"/>
            <a:ext cx="3616960" cy="187261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40"/>
              </a:spcBef>
              <a:tabLst>
                <a:tab pos="1173480" algn="l"/>
                <a:tab pos="2064385" algn="l"/>
                <a:tab pos="3090545" algn="l"/>
              </a:tabLst>
            </a:pPr>
            <a:r>
              <a:rPr sz="4000" spc="15" dirty="0">
                <a:latin typeface="Times New Roman" panose="02020503050405090304"/>
                <a:cs typeface="Times New Roman" panose="02020503050405090304"/>
              </a:rPr>
              <a:t>9	</a:t>
            </a:r>
            <a:r>
              <a:rPr sz="4000" spc="130" dirty="0">
                <a:latin typeface="Times New Roman" panose="02020503050405090304"/>
                <a:cs typeface="Times New Roman" panose="02020503050405090304"/>
              </a:rPr>
              <a:t>?	</a:t>
            </a:r>
            <a:r>
              <a:rPr sz="4000" spc="15" dirty="0">
                <a:latin typeface="Times New Roman" panose="02020503050405090304"/>
                <a:cs typeface="Times New Roman" panose="02020503050405090304"/>
              </a:rPr>
              <a:t>33	13</a:t>
            </a:r>
            <a:endParaRPr sz="4000">
              <a:latin typeface="Times New Roman" panose="02020503050405090304"/>
              <a:cs typeface="Times New Roman" panose="020205030504050903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  <a:tabLst>
                <a:tab pos="1038225" algn="l"/>
                <a:tab pos="2064385" algn="l"/>
                <a:tab pos="3090545" algn="l"/>
              </a:tabLst>
            </a:pPr>
            <a:r>
              <a:rPr sz="4000" spc="15" dirty="0">
                <a:latin typeface="Times New Roman" panose="02020503050405090304"/>
                <a:cs typeface="Times New Roman" panose="02020503050405090304"/>
              </a:rPr>
              <a:t>19	44	61	26</a:t>
            </a:r>
            <a:endParaRPr sz="4000">
              <a:latin typeface="Times New Roman" panose="02020503050405090304"/>
              <a:cs typeface="Times New Roman" panose="02020503050405090304"/>
            </a:endParaRPr>
          </a:p>
          <a:p>
            <a:pPr marL="140335">
              <a:lnSpc>
                <a:spcPct val="100000"/>
              </a:lnSpc>
              <a:spcBef>
                <a:spcPts val="50"/>
              </a:spcBef>
              <a:tabLst>
                <a:tab pos="1038225" algn="l"/>
                <a:tab pos="2064385" algn="l"/>
                <a:tab pos="3225800" algn="l"/>
              </a:tabLst>
            </a:pPr>
            <a:r>
              <a:rPr sz="4000" spc="15" dirty="0">
                <a:latin typeface="Times New Roman" panose="02020503050405090304"/>
                <a:cs typeface="Times New Roman" panose="02020503050405090304"/>
              </a:rPr>
              <a:t>8	28	32	</a:t>
            </a:r>
            <a:r>
              <a:rPr sz="4000" spc="130" dirty="0">
                <a:latin typeface="Times New Roman" panose="02020503050405090304"/>
                <a:cs typeface="Times New Roman" panose="02020503050405090304"/>
              </a:rPr>
              <a:t>?</a:t>
            </a:r>
            <a:endParaRPr sz="4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7116" y="3958636"/>
            <a:ext cx="4514215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051935" algn="l"/>
              </a:tabLst>
            </a:pPr>
            <a:r>
              <a:rPr sz="4000" spc="1305" dirty="0">
                <a:latin typeface="Yu Gothic" panose="020B0400000000000000" charset="-128"/>
                <a:cs typeface="Yu Gothic" panose="020B0400000000000000" charset="-128"/>
              </a:rPr>
              <a:t>0	1</a:t>
            </a:r>
            <a:endParaRPr sz="4000">
              <a:latin typeface="Yu Gothic" panose="020B0400000000000000" charset="-128"/>
              <a:cs typeface="Yu Gothic" panose="020B0400000000000000" charset="-128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485775"/>
            <a:ext cx="12426950" cy="8782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/>
          <p:cNvGrpSpPr/>
          <p:nvPr/>
        </p:nvGrpSpPr>
        <p:grpSpPr>
          <a:xfrm>
            <a:off x="757227" y="1959400"/>
            <a:ext cx="3710304" cy="6681470"/>
            <a:chOff x="757227" y="1959400"/>
            <a:chExt cx="3710304" cy="6681470"/>
          </a:xfrm>
        </p:grpSpPr>
        <p:sp>
          <p:nvSpPr>
            <p:cNvPr id="8" name="object 3"/>
            <p:cNvSpPr/>
            <p:nvPr/>
          </p:nvSpPr>
          <p:spPr>
            <a:xfrm>
              <a:off x="2415927" y="2066080"/>
              <a:ext cx="1917064" cy="6468110"/>
            </a:xfrm>
            <a:custGeom>
              <a:avLst/>
              <a:gdLst/>
              <a:ahLst/>
              <a:cxnLst/>
              <a:rect l="l" t="t" r="r" b="b"/>
              <a:pathLst>
                <a:path w="1917064" h="6468109">
                  <a:moveTo>
                    <a:pt x="1440607" y="0"/>
                  </a:moveTo>
                  <a:lnTo>
                    <a:pt x="1415207" y="0"/>
                  </a:lnTo>
                  <a:lnTo>
                    <a:pt x="0" y="0"/>
                  </a:lnTo>
                  <a:lnTo>
                    <a:pt x="0" y="6467510"/>
                  </a:lnTo>
                  <a:lnTo>
                    <a:pt x="1891216" y="6467510"/>
                  </a:lnTo>
                  <a:lnTo>
                    <a:pt x="1916616" y="646751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" name="object 4"/>
            <p:cNvSpPr/>
            <p:nvPr/>
          </p:nvSpPr>
          <p:spPr>
            <a:xfrm>
              <a:off x="3819347" y="1959406"/>
              <a:ext cx="648335" cy="6681470"/>
            </a:xfrm>
            <a:custGeom>
              <a:avLst/>
              <a:gdLst/>
              <a:ahLst/>
              <a:cxnLst/>
              <a:rect l="l" t="t" r="r" b="b"/>
              <a:pathLst>
                <a:path w="648335" h="6681470">
                  <a:moveTo>
                    <a:pt x="106680" y="0"/>
                  </a:moveTo>
                  <a:lnTo>
                    <a:pt x="0" y="106680"/>
                  </a:lnTo>
                  <a:lnTo>
                    <a:pt x="106680" y="213360"/>
                  </a:lnTo>
                  <a:lnTo>
                    <a:pt x="106680" y="0"/>
                  </a:lnTo>
                  <a:close/>
                </a:path>
                <a:path w="648335" h="6681470">
                  <a:moveTo>
                    <a:pt x="647814" y="6574193"/>
                  </a:moveTo>
                  <a:lnTo>
                    <a:pt x="434454" y="6467513"/>
                  </a:lnTo>
                  <a:lnTo>
                    <a:pt x="487794" y="6574193"/>
                  </a:lnTo>
                  <a:lnTo>
                    <a:pt x="434454" y="6680873"/>
                  </a:lnTo>
                  <a:lnTo>
                    <a:pt x="647814" y="657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p/>
          </p:txBody>
        </p:sp>
        <p:sp>
          <p:nvSpPr>
            <p:cNvPr id="10" name="object 5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8"/>
                  </a:lnTo>
                  <a:lnTo>
                    <a:pt x="23770" y="23771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2"/>
                  </a:lnTo>
                  <a:lnTo>
                    <a:pt x="49568" y="580645"/>
                  </a:lnTo>
                  <a:lnTo>
                    <a:pt x="81158" y="587023"/>
                  </a:lnTo>
                  <a:lnTo>
                    <a:pt x="3350663" y="587023"/>
                  </a:lnTo>
                  <a:lnTo>
                    <a:pt x="3382254" y="580645"/>
                  </a:lnTo>
                  <a:lnTo>
                    <a:pt x="3408051" y="563252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1"/>
                  </a:lnTo>
                  <a:lnTo>
                    <a:pt x="3382254" y="6378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p/>
          </p:txBody>
        </p:sp>
        <p:sp>
          <p:nvSpPr>
            <p:cNvPr id="11" name="object 6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12" name="object 7"/>
          <p:cNvSpPr txBox="1">
            <a:spLocks noGrp="1"/>
          </p:cNvSpPr>
          <p:nvPr/>
        </p:nvSpPr>
        <p:spPr>
          <a:xfrm>
            <a:off x="660400" y="431800"/>
            <a:ext cx="4777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0" i="0">
                <a:solidFill>
                  <a:schemeClr val="tx1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5" dirty="0"/>
              <a:t>Graphics</a:t>
            </a:r>
            <a:r>
              <a:rPr sz="4800" spc="-60" dirty="0"/>
              <a:t> </a:t>
            </a:r>
            <a:r>
              <a:rPr sz="4800" spc="5" dirty="0"/>
              <a:t>Pipeline</a:t>
            </a:r>
            <a:endParaRPr sz="4800"/>
          </a:p>
        </p:txBody>
      </p:sp>
      <p:sp>
        <p:nvSpPr>
          <p:cNvPr id="13" name="object 8"/>
          <p:cNvSpPr txBox="1"/>
          <p:nvPr/>
        </p:nvSpPr>
        <p:spPr>
          <a:xfrm>
            <a:off x="1397000" y="2628900"/>
            <a:ext cx="2194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latin typeface="Arial" panose="020B0604020202090204"/>
                <a:cs typeface="Arial" panose="020B0604020202090204"/>
              </a:rPr>
              <a:t>Vertex</a:t>
            </a:r>
            <a:r>
              <a:rPr sz="2000" b="1" spc="-3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65" dirty="0">
                <a:latin typeface="Arial" panose="020B0604020202090204"/>
                <a:cs typeface="Arial" panose="020B0604020202090204"/>
              </a:rPr>
              <a:t>Processing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4" name="object 9"/>
          <p:cNvGrpSpPr/>
          <p:nvPr/>
        </p:nvGrpSpPr>
        <p:grpSpPr>
          <a:xfrm>
            <a:off x="757227" y="3736530"/>
            <a:ext cx="3482975" cy="638175"/>
            <a:chOff x="757227" y="3736530"/>
            <a:chExt cx="3482975" cy="638175"/>
          </a:xfrm>
        </p:grpSpPr>
        <p:sp>
          <p:nvSpPr>
            <p:cNvPr id="15" name="object 10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1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2"/>
          <p:cNvSpPr txBox="1"/>
          <p:nvPr/>
        </p:nvSpPr>
        <p:spPr>
          <a:xfrm>
            <a:off x="1333500" y="3860800"/>
            <a:ext cx="2335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5" dirty="0">
                <a:latin typeface="Arial" panose="020B0604020202090204"/>
                <a:cs typeface="Arial" panose="020B0604020202090204"/>
              </a:rPr>
              <a:t>Triangle</a:t>
            </a:r>
            <a:r>
              <a:rPr sz="2000" b="1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65" dirty="0">
                <a:latin typeface="Arial" panose="020B0604020202090204"/>
                <a:cs typeface="Arial" panose="020B0604020202090204"/>
              </a:rPr>
              <a:t>Processing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8" name="object 13"/>
          <p:cNvGrpSpPr/>
          <p:nvPr/>
        </p:nvGrpSpPr>
        <p:grpSpPr>
          <a:xfrm>
            <a:off x="757227" y="4978337"/>
            <a:ext cx="3482975" cy="638175"/>
            <a:chOff x="757227" y="4978337"/>
            <a:chExt cx="3482975" cy="638175"/>
          </a:xfrm>
        </p:grpSpPr>
        <p:sp>
          <p:nvSpPr>
            <p:cNvPr id="19" name="object 14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15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16"/>
          <p:cNvSpPr txBox="1"/>
          <p:nvPr/>
        </p:nvSpPr>
        <p:spPr>
          <a:xfrm>
            <a:off x="1701800" y="5105400"/>
            <a:ext cx="1596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latin typeface="Arial" panose="020B0604020202090204"/>
                <a:cs typeface="Arial" panose="020B0604020202090204"/>
              </a:rPr>
              <a:t>Rasterization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22" name="object 17"/>
          <p:cNvGrpSpPr/>
          <p:nvPr/>
        </p:nvGrpSpPr>
        <p:grpSpPr>
          <a:xfrm>
            <a:off x="757227" y="6220145"/>
            <a:ext cx="3482975" cy="638175"/>
            <a:chOff x="757227" y="6220145"/>
            <a:chExt cx="3482975" cy="638175"/>
          </a:xfrm>
        </p:grpSpPr>
        <p:sp>
          <p:nvSpPr>
            <p:cNvPr id="23" name="object 18"/>
            <p:cNvSpPr/>
            <p:nvPr/>
          </p:nvSpPr>
          <p:spPr>
            <a:xfrm>
              <a:off x="782627" y="6245545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19"/>
            <p:cNvSpPr/>
            <p:nvPr/>
          </p:nvSpPr>
          <p:spPr>
            <a:xfrm>
              <a:off x="782627" y="6245545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0"/>
          <p:cNvSpPr txBox="1"/>
          <p:nvPr/>
        </p:nvSpPr>
        <p:spPr>
          <a:xfrm>
            <a:off x="1219200" y="6350000"/>
            <a:ext cx="2556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latin typeface="Arial" panose="020B0604020202090204"/>
                <a:cs typeface="Arial" panose="020B0604020202090204"/>
              </a:rPr>
              <a:t>Fragment</a:t>
            </a:r>
            <a:r>
              <a:rPr sz="2000" b="1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65" dirty="0">
                <a:latin typeface="Arial" panose="020B0604020202090204"/>
                <a:cs typeface="Arial" panose="020B0604020202090204"/>
              </a:rPr>
              <a:t>Processing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26" name="object 21"/>
          <p:cNvGrpSpPr/>
          <p:nvPr/>
        </p:nvGrpSpPr>
        <p:grpSpPr>
          <a:xfrm>
            <a:off x="757227" y="7461952"/>
            <a:ext cx="3482975" cy="638175"/>
            <a:chOff x="757227" y="7461952"/>
            <a:chExt cx="3482975" cy="638175"/>
          </a:xfrm>
        </p:grpSpPr>
        <p:sp>
          <p:nvSpPr>
            <p:cNvPr id="27" name="object 22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3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4"/>
          <p:cNvSpPr txBox="1"/>
          <p:nvPr/>
        </p:nvSpPr>
        <p:spPr>
          <a:xfrm>
            <a:off x="1028700" y="7594600"/>
            <a:ext cx="29413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latin typeface="Arial" panose="020B0604020202090204"/>
                <a:cs typeface="Arial" panose="020B0604020202090204"/>
              </a:rPr>
              <a:t>Framebuffer</a:t>
            </a:r>
            <a:r>
              <a:rPr sz="2000" b="1" spc="1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dirty="0">
                <a:latin typeface="Arial" panose="020B0604020202090204"/>
                <a:cs typeface="Arial" panose="020B0604020202090204"/>
              </a:rPr>
              <a:t>Operations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4683016" y="8343917"/>
            <a:ext cx="905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latin typeface="Arial" panose="020B0604020202090204"/>
                <a:cs typeface="Arial" panose="020B0604020202090204"/>
              </a:rPr>
              <a:t>Display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1" name="object 26"/>
          <p:cNvSpPr/>
          <p:nvPr/>
        </p:nvSpPr>
        <p:spPr>
          <a:xfrm>
            <a:off x="4082503" y="1854792"/>
            <a:ext cx="1529715" cy="415290"/>
          </a:xfrm>
          <a:custGeom>
            <a:avLst/>
            <a:gdLst/>
            <a:ahLst/>
            <a:cxnLst/>
            <a:rect l="l" t="t" r="r" b="b"/>
            <a:pathLst>
              <a:path w="1529714" h="415289">
                <a:moveTo>
                  <a:pt x="1529447" y="0"/>
                </a:moveTo>
                <a:lnTo>
                  <a:pt x="0" y="0"/>
                </a:lnTo>
                <a:lnTo>
                  <a:pt x="0" y="415148"/>
                </a:lnTo>
                <a:lnTo>
                  <a:pt x="1529447" y="415148"/>
                </a:lnTo>
                <a:lnTo>
                  <a:pt x="1529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27"/>
          <p:cNvSpPr txBox="1"/>
          <p:nvPr/>
        </p:nvSpPr>
        <p:spPr>
          <a:xfrm>
            <a:off x="4193813" y="1874153"/>
            <a:ext cx="1395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 panose="020B0604020202090204"/>
                <a:cs typeface="Arial" panose="020B0604020202090204"/>
              </a:rPr>
              <a:t>Application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3" name="object 28"/>
          <p:cNvSpPr txBox="1"/>
          <p:nvPr/>
        </p:nvSpPr>
        <p:spPr>
          <a:xfrm>
            <a:off x="6083300" y="1778000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 panose="020B0604020202090204"/>
                <a:cs typeface="Arial" panose="020B0604020202090204"/>
              </a:rPr>
              <a:t>1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4" name="object 29"/>
          <p:cNvSpPr txBox="1"/>
          <p:nvPr/>
        </p:nvSpPr>
        <p:spPr>
          <a:xfrm>
            <a:off x="6807200" y="2413000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 panose="020B0604020202090204"/>
                <a:cs typeface="Arial" panose="020B0604020202090204"/>
              </a:rPr>
              <a:t>2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5" name="object 30"/>
          <p:cNvSpPr txBox="1"/>
          <p:nvPr/>
        </p:nvSpPr>
        <p:spPr>
          <a:xfrm>
            <a:off x="6743700" y="1574800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 panose="020B0604020202090204"/>
                <a:cs typeface="Arial" panose="020B0604020202090204"/>
              </a:rPr>
              <a:t>3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6" name="object 31"/>
          <p:cNvSpPr txBox="1"/>
          <p:nvPr/>
        </p:nvSpPr>
        <p:spPr>
          <a:xfrm>
            <a:off x="7213600" y="1917700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 panose="020B0604020202090204"/>
                <a:cs typeface="Arial" panose="020B0604020202090204"/>
              </a:rPr>
              <a:t>4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37" name="object 32"/>
          <p:cNvGrpSpPr/>
          <p:nvPr/>
        </p:nvGrpSpPr>
        <p:grpSpPr>
          <a:xfrm>
            <a:off x="5882182" y="1523145"/>
            <a:ext cx="1611630" cy="1169035"/>
            <a:chOff x="5882182" y="1523145"/>
            <a:chExt cx="1611630" cy="1169035"/>
          </a:xfrm>
        </p:grpSpPr>
        <p:pic>
          <p:nvPicPr>
            <p:cNvPr id="38" name="object 3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971993" y="1822758"/>
              <a:ext cx="73964" cy="70962"/>
            </a:xfrm>
            <a:prstGeom prst="rect">
              <a:avLst/>
            </a:prstGeom>
          </p:spPr>
        </p:pic>
        <p:pic>
          <p:nvPicPr>
            <p:cNvPr id="39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1265" y="1633105"/>
              <a:ext cx="73964" cy="70962"/>
            </a:xfrm>
            <a:prstGeom prst="rect">
              <a:avLst/>
            </a:prstGeom>
          </p:spPr>
        </p:pic>
        <p:pic>
          <p:nvPicPr>
            <p:cNvPr id="40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5451" y="2472998"/>
              <a:ext cx="73964" cy="70962"/>
            </a:xfrm>
            <a:prstGeom prst="rect">
              <a:avLst/>
            </a:prstGeom>
          </p:spPr>
        </p:pic>
        <p:pic>
          <p:nvPicPr>
            <p:cNvPr id="41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0882" y="1976287"/>
              <a:ext cx="73964" cy="70962"/>
            </a:xfrm>
            <a:prstGeom prst="rect">
              <a:avLst/>
            </a:prstGeom>
          </p:spPr>
        </p:pic>
        <p:sp>
          <p:nvSpPr>
            <p:cNvPr id="42" name="object 37"/>
            <p:cNvSpPr/>
            <p:nvPr/>
          </p:nvSpPr>
          <p:spPr>
            <a:xfrm>
              <a:off x="5888532" y="1529495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5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38"/>
          <p:cNvSpPr txBox="1"/>
          <p:nvPr/>
        </p:nvSpPr>
        <p:spPr>
          <a:xfrm>
            <a:off x="7734300" y="1917700"/>
            <a:ext cx="3177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latin typeface="Arial" panose="020B0604020202090204"/>
                <a:cs typeface="Arial" panose="020B0604020202090204"/>
              </a:rPr>
              <a:t>Input: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40" dirty="0">
                <a:latin typeface="Arial" panose="020B0604020202090204"/>
                <a:cs typeface="Arial" panose="020B0604020202090204"/>
              </a:rPr>
              <a:t>vertices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55" dirty="0">
                <a:latin typeface="Arial" panose="020B0604020202090204"/>
                <a:cs typeface="Arial" panose="020B0604020202090204"/>
              </a:rPr>
              <a:t>in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70" dirty="0">
                <a:latin typeface="Arial" panose="020B0604020202090204"/>
                <a:cs typeface="Arial" panose="020B0604020202090204"/>
              </a:rPr>
              <a:t>3D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70" dirty="0">
                <a:latin typeface="Arial" panose="020B0604020202090204"/>
                <a:cs typeface="Arial" panose="020B0604020202090204"/>
              </a:rPr>
              <a:t>space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4" name="object 39"/>
          <p:cNvSpPr txBox="1"/>
          <p:nvPr/>
        </p:nvSpPr>
        <p:spPr>
          <a:xfrm>
            <a:off x="2717800" y="3251200"/>
            <a:ext cx="1756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latin typeface="Arial" panose="020B0604020202090204"/>
                <a:cs typeface="Arial" panose="020B0604020202090204"/>
              </a:rPr>
              <a:t>Vertex</a:t>
            </a:r>
            <a:r>
              <a:rPr sz="2000" b="1" spc="-40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15" dirty="0">
                <a:latin typeface="Arial" panose="020B0604020202090204"/>
                <a:cs typeface="Arial" panose="020B0604020202090204"/>
              </a:rPr>
              <a:t>Stream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45" name="object 40"/>
          <p:cNvGrpSpPr/>
          <p:nvPr/>
        </p:nvGrpSpPr>
        <p:grpSpPr>
          <a:xfrm>
            <a:off x="5882182" y="2797374"/>
            <a:ext cx="1611630" cy="1169035"/>
            <a:chOff x="5882182" y="2797374"/>
            <a:chExt cx="1611630" cy="1169035"/>
          </a:xfrm>
        </p:grpSpPr>
        <p:pic>
          <p:nvPicPr>
            <p:cNvPr id="46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6862" y="3126077"/>
              <a:ext cx="73964" cy="70962"/>
            </a:xfrm>
            <a:prstGeom prst="rect">
              <a:avLst/>
            </a:prstGeom>
          </p:spPr>
        </p:pic>
        <p:pic>
          <p:nvPicPr>
            <p:cNvPr id="47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9646" y="2936035"/>
              <a:ext cx="73964" cy="70962"/>
            </a:xfrm>
            <a:prstGeom prst="rect">
              <a:avLst/>
            </a:prstGeom>
          </p:spPr>
        </p:pic>
        <p:pic>
          <p:nvPicPr>
            <p:cNvPr id="48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831" y="3770362"/>
              <a:ext cx="73964" cy="70962"/>
            </a:xfrm>
            <a:prstGeom prst="rect">
              <a:avLst/>
            </a:prstGeom>
          </p:spPr>
        </p:pic>
        <p:pic>
          <p:nvPicPr>
            <p:cNvPr id="49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1871" y="3274401"/>
              <a:ext cx="73964" cy="70962"/>
            </a:xfrm>
            <a:prstGeom prst="rect">
              <a:avLst/>
            </a:prstGeom>
          </p:spPr>
        </p:pic>
        <p:sp>
          <p:nvSpPr>
            <p:cNvPr id="50" name="object 45"/>
            <p:cNvSpPr/>
            <p:nvPr/>
          </p:nvSpPr>
          <p:spPr>
            <a:xfrm>
              <a:off x="5888532" y="2803724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5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46"/>
          <p:cNvSpPr txBox="1"/>
          <p:nvPr/>
        </p:nvSpPr>
        <p:spPr>
          <a:xfrm>
            <a:off x="7734300" y="3187700"/>
            <a:ext cx="41941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5" dirty="0">
                <a:latin typeface="Arial" panose="020B0604020202090204"/>
                <a:cs typeface="Arial" panose="020B0604020202090204"/>
              </a:rPr>
              <a:t>Vertices</a:t>
            </a:r>
            <a:r>
              <a:rPr sz="2000" b="1" spc="20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15" dirty="0">
                <a:latin typeface="Arial" panose="020B0604020202090204"/>
                <a:cs typeface="Arial" panose="020B0604020202090204"/>
              </a:rPr>
              <a:t>positioned</a:t>
            </a:r>
            <a:r>
              <a:rPr sz="2000" b="1" spc="20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55" dirty="0">
                <a:latin typeface="Arial" panose="020B0604020202090204"/>
                <a:cs typeface="Arial" panose="020B0604020202090204"/>
              </a:rPr>
              <a:t>in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70" dirty="0">
                <a:latin typeface="Arial" panose="020B0604020202090204"/>
                <a:cs typeface="Arial" panose="020B0604020202090204"/>
              </a:rPr>
              <a:t>screen</a:t>
            </a:r>
            <a:r>
              <a:rPr sz="2000" b="1" spc="20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70" dirty="0">
                <a:latin typeface="Arial" panose="020B0604020202090204"/>
                <a:cs typeface="Arial" panose="020B0604020202090204"/>
              </a:rPr>
              <a:t>space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2" name="object 47"/>
          <p:cNvSpPr txBox="1"/>
          <p:nvPr/>
        </p:nvSpPr>
        <p:spPr>
          <a:xfrm>
            <a:off x="2692400" y="4483100"/>
            <a:ext cx="18980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5" dirty="0">
                <a:latin typeface="Arial" panose="020B0604020202090204"/>
                <a:cs typeface="Arial" panose="020B0604020202090204"/>
              </a:rPr>
              <a:t>Triangle</a:t>
            </a:r>
            <a:r>
              <a:rPr sz="2000" b="1" spc="-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15" dirty="0">
                <a:latin typeface="Arial" panose="020B0604020202090204"/>
                <a:cs typeface="Arial" panose="020B0604020202090204"/>
              </a:rPr>
              <a:t>Stream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53" name="object 48"/>
          <p:cNvGrpSpPr/>
          <p:nvPr/>
        </p:nvGrpSpPr>
        <p:grpSpPr>
          <a:xfrm>
            <a:off x="5882182" y="4071604"/>
            <a:ext cx="1611630" cy="1169035"/>
            <a:chOff x="5882182" y="4071604"/>
            <a:chExt cx="1611630" cy="1169035"/>
          </a:xfrm>
        </p:grpSpPr>
        <p:sp>
          <p:nvSpPr>
            <p:cNvPr id="54" name="object 49"/>
            <p:cNvSpPr/>
            <p:nvPr/>
          </p:nvSpPr>
          <p:spPr>
            <a:xfrm>
              <a:off x="6742041" y="4223896"/>
              <a:ext cx="486409" cy="880744"/>
            </a:xfrm>
            <a:custGeom>
              <a:avLst/>
              <a:gdLst/>
              <a:ahLst/>
              <a:cxnLst/>
              <a:rect l="l" t="t" r="r" b="b"/>
              <a:pathLst>
                <a:path w="486409" h="880745">
                  <a:moveTo>
                    <a:pt x="57569" y="880400"/>
                  </a:moveTo>
                  <a:lnTo>
                    <a:pt x="486141" y="35987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0"/>
            <p:cNvSpPr/>
            <p:nvPr/>
          </p:nvSpPr>
          <p:spPr>
            <a:xfrm>
              <a:off x="6069214" y="4220186"/>
              <a:ext cx="732155" cy="872490"/>
            </a:xfrm>
            <a:custGeom>
              <a:avLst/>
              <a:gdLst/>
              <a:ahLst/>
              <a:cxnLst/>
              <a:rect l="l" t="t" r="r" b="b"/>
              <a:pathLst>
                <a:path w="732154" h="872489">
                  <a:moveTo>
                    <a:pt x="0" y="205202"/>
                  </a:moveTo>
                  <a:lnTo>
                    <a:pt x="731912" y="872109"/>
                  </a:lnTo>
                  <a:lnTo>
                    <a:pt x="676145" y="0"/>
                  </a:lnTo>
                  <a:lnTo>
                    <a:pt x="0" y="20520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1496" y="4389891"/>
              <a:ext cx="76184" cy="73282"/>
            </a:xfrm>
            <a:prstGeom prst="rect">
              <a:avLst/>
            </a:prstGeom>
          </p:spPr>
        </p:pic>
        <p:pic>
          <p:nvPicPr>
            <p:cNvPr id="57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6332" y="4191840"/>
              <a:ext cx="76184" cy="73282"/>
            </a:xfrm>
            <a:prstGeom prst="rect">
              <a:avLst/>
            </a:prstGeom>
          </p:spPr>
        </p:pic>
        <p:pic>
          <p:nvPicPr>
            <p:cNvPr id="58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6894" y="5061461"/>
              <a:ext cx="76184" cy="73282"/>
            </a:xfrm>
            <a:prstGeom prst="rect">
              <a:avLst/>
            </a:prstGeom>
          </p:spPr>
        </p:pic>
        <p:pic>
          <p:nvPicPr>
            <p:cNvPr id="59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6246" y="4543680"/>
              <a:ext cx="76184" cy="73282"/>
            </a:xfrm>
            <a:prstGeom prst="rect">
              <a:avLst/>
            </a:prstGeom>
          </p:spPr>
        </p:pic>
        <p:sp>
          <p:nvSpPr>
            <p:cNvPr id="60" name="object 55"/>
            <p:cNvSpPr/>
            <p:nvPr/>
          </p:nvSpPr>
          <p:spPr>
            <a:xfrm>
              <a:off x="5888532" y="4077954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5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56"/>
          <p:cNvSpPr txBox="1"/>
          <p:nvPr/>
        </p:nvSpPr>
        <p:spPr>
          <a:xfrm>
            <a:off x="7734300" y="4470400"/>
            <a:ext cx="4302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70" dirty="0">
                <a:latin typeface="Arial" panose="020B0604020202090204"/>
                <a:cs typeface="Arial" panose="020B0604020202090204"/>
              </a:rPr>
              <a:t>Triangles</a:t>
            </a:r>
            <a:r>
              <a:rPr sz="2000" b="1" spc="20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15" dirty="0">
                <a:latin typeface="Arial" panose="020B0604020202090204"/>
                <a:cs typeface="Arial" panose="020B0604020202090204"/>
              </a:rPr>
              <a:t>positioned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55" dirty="0">
                <a:latin typeface="Arial" panose="020B0604020202090204"/>
                <a:cs typeface="Arial" panose="020B0604020202090204"/>
              </a:rPr>
              <a:t>in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70" dirty="0">
                <a:latin typeface="Arial" panose="020B0604020202090204"/>
                <a:cs typeface="Arial" panose="020B0604020202090204"/>
              </a:rPr>
              <a:t>screen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70" dirty="0">
                <a:latin typeface="Arial" panose="020B0604020202090204"/>
                <a:cs typeface="Arial" panose="020B0604020202090204"/>
              </a:rPr>
              <a:t>space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2" name="object 57"/>
          <p:cNvSpPr txBox="1"/>
          <p:nvPr/>
        </p:nvSpPr>
        <p:spPr>
          <a:xfrm>
            <a:off x="2603500" y="5727700"/>
            <a:ext cx="2118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latin typeface="Arial" panose="020B0604020202090204"/>
                <a:cs typeface="Arial" panose="020B0604020202090204"/>
              </a:rPr>
              <a:t>Fragment</a:t>
            </a:r>
            <a:r>
              <a:rPr sz="2000" b="1" spc="-20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15" dirty="0">
                <a:latin typeface="Arial" panose="020B0604020202090204"/>
                <a:cs typeface="Arial" panose="020B0604020202090204"/>
              </a:rPr>
              <a:t>Stream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63" name="object 58"/>
          <p:cNvGrpSpPr/>
          <p:nvPr/>
        </p:nvGrpSpPr>
        <p:grpSpPr>
          <a:xfrm>
            <a:off x="5882182" y="5345833"/>
            <a:ext cx="1611630" cy="1169035"/>
            <a:chOff x="5882182" y="5345833"/>
            <a:chExt cx="1611630" cy="1169035"/>
          </a:xfrm>
        </p:grpSpPr>
        <p:sp>
          <p:nvSpPr>
            <p:cNvPr id="64" name="object 59"/>
            <p:cNvSpPr/>
            <p:nvPr/>
          </p:nvSpPr>
          <p:spPr>
            <a:xfrm>
              <a:off x="6462326" y="55325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0"/>
            <p:cNvSpPr/>
            <p:nvPr/>
          </p:nvSpPr>
          <p:spPr>
            <a:xfrm>
              <a:off x="6462326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1"/>
            <p:cNvSpPr/>
            <p:nvPr/>
          </p:nvSpPr>
          <p:spPr>
            <a:xfrm>
              <a:off x="6577779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2"/>
            <p:cNvSpPr/>
            <p:nvPr/>
          </p:nvSpPr>
          <p:spPr>
            <a:xfrm>
              <a:off x="6577779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3"/>
            <p:cNvSpPr/>
            <p:nvPr/>
          </p:nvSpPr>
          <p:spPr>
            <a:xfrm>
              <a:off x="6462326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4"/>
            <p:cNvSpPr/>
            <p:nvPr/>
          </p:nvSpPr>
          <p:spPr>
            <a:xfrm>
              <a:off x="6462326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65"/>
            <p:cNvSpPr/>
            <p:nvPr/>
          </p:nvSpPr>
          <p:spPr>
            <a:xfrm>
              <a:off x="6462326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66"/>
            <p:cNvSpPr/>
            <p:nvPr/>
          </p:nvSpPr>
          <p:spPr>
            <a:xfrm>
              <a:off x="6462326" y="604451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67"/>
            <p:cNvSpPr/>
            <p:nvPr/>
          </p:nvSpPr>
          <p:spPr>
            <a:xfrm>
              <a:off x="6343265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68"/>
            <p:cNvSpPr/>
            <p:nvPr/>
          </p:nvSpPr>
          <p:spPr>
            <a:xfrm>
              <a:off x="6343265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69"/>
            <p:cNvSpPr/>
            <p:nvPr/>
          </p:nvSpPr>
          <p:spPr>
            <a:xfrm>
              <a:off x="6343265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0"/>
            <p:cNvSpPr/>
            <p:nvPr/>
          </p:nvSpPr>
          <p:spPr>
            <a:xfrm>
              <a:off x="6343265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1"/>
            <p:cNvSpPr/>
            <p:nvPr/>
          </p:nvSpPr>
          <p:spPr>
            <a:xfrm>
              <a:off x="6227812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2"/>
            <p:cNvSpPr/>
            <p:nvPr/>
          </p:nvSpPr>
          <p:spPr>
            <a:xfrm>
              <a:off x="6227812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3"/>
            <p:cNvSpPr/>
            <p:nvPr/>
          </p:nvSpPr>
          <p:spPr>
            <a:xfrm>
              <a:off x="6227812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4"/>
            <p:cNvSpPr/>
            <p:nvPr/>
          </p:nvSpPr>
          <p:spPr>
            <a:xfrm>
              <a:off x="6112358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75"/>
            <p:cNvSpPr/>
            <p:nvPr/>
          </p:nvSpPr>
          <p:spPr>
            <a:xfrm>
              <a:off x="6112358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76"/>
            <p:cNvSpPr/>
            <p:nvPr/>
          </p:nvSpPr>
          <p:spPr>
            <a:xfrm>
              <a:off x="5996906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77"/>
            <p:cNvSpPr/>
            <p:nvPr/>
          </p:nvSpPr>
          <p:spPr>
            <a:xfrm>
              <a:off x="6577779" y="604451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78"/>
            <p:cNvSpPr/>
            <p:nvPr/>
          </p:nvSpPr>
          <p:spPr>
            <a:xfrm>
              <a:off x="6577779" y="614908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79"/>
            <p:cNvSpPr/>
            <p:nvPr/>
          </p:nvSpPr>
          <p:spPr>
            <a:xfrm>
              <a:off x="6577779" y="625003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0"/>
            <p:cNvSpPr/>
            <p:nvPr/>
          </p:nvSpPr>
          <p:spPr>
            <a:xfrm>
              <a:off x="6112358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1"/>
            <p:cNvSpPr/>
            <p:nvPr/>
          </p:nvSpPr>
          <p:spPr>
            <a:xfrm>
              <a:off x="6343265" y="604451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2"/>
            <p:cNvSpPr/>
            <p:nvPr/>
          </p:nvSpPr>
          <p:spPr>
            <a:xfrm>
              <a:off x="6227812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3"/>
            <p:cNvSpPr/>
            <p:nvPr/>
          </p:nvSpPr>
          <p:spPr>
            <a:xfrm>
              <a:off x="6462326" y="614908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4"/>
            <p:cNvSpPr/>
            <p:nvPr/>
          </p:nvSpPr>
          <p:spPr>
            <a:xfrm>
              <a:off x="6923584" y="552377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85"/>
            <p:cNvSpPr/>
            <p:nvPr/>
          </p:nvSpPr>
          <p:spPr>
            <a:xfrm>
              <a:off x="6923584" y="562428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86"/>
            <p:cNvSpPr/>
            <p:nvPr/>
          </p:nvSpPr>
          <p:spPr>
            <a:xfrm>
              <a:off x="7041603" y="582966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87"/>
            <p:cNvSpPr/>
            <p:nvPr/>
          </p:nvSpPr>
          <p:spPr>
            <a:xfrm>
              <a:off x="7041603" y="593454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88"/>
            <p:cNvSpPr/>
            <p:nvPr/>
          </p:nvSpPr>
          <p:spPr>
            <a:xfrm>
              <a:off x="6923584" y="57247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89"/>
            <p:cNvSpPr/>
            <p:nvPr/>
          </p:nvSpPr>
          <p:spPr>
            <a:xfrm>
              <a:off x="7041603" y="603505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0"/>
            <p:cNvSpPr/>
            <p:nvPr/>
          </p:nvSpPr>
          <p:spPr>
            <a:xfrm>
              <a:off x="7041603" y="61399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1"/>
            <p:cNvSpPr/>
            <p:nvPr/>
          </p:nvSpPr>
          <p:spPr>
            <a:xfrm>
              <a:off x="7041603" y="562428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2"/>
            <p:cNvSpPr/>
            <p:nvPr/>
          </p:nvSpPr>
          <p:spPr>
            <a:xfrm>
              <a:off x="7041603" y="57247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3"/>
            <p:cNvSpPr/>
            <p:nvPr/>
          </p:nvSpPr>
          <p:spPr>
            <a:xfrm>
              <a:off x="7159625" y="582966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4"/>
            <p:cNvSpPr/>
            <p:nvPr/>
          </p:nvSpPr>
          <p:spPr>
            <a:xfrm>
              <a:off x="7159625" y="593454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95"/>
            <p:cNvSpPr/>
            <p:nvPr/>
          </p:nvSpPr>
          <p:spPr>
            <a:xfrm>
              <a:off x="7159625" y="57247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96"/>
            <p:cNvSpPr/>
            <p:nvPr/>
          </p:nvSpPr>
          <p:spPr>
            <a:xfrm>
              <a:off x="7277644" y="582966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97"/>
            <p:cNvSpPr/>
            <p:nvPr/>
          </p:nvSpPr>
          <p:spPr>
            <a:xfrm>
              <a:off x="5888532" y="5352183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4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98"/>
          <p:cNvSpPr txBox="1"/>
          <p:nvPr/>
        </p:nvSpPr>
        <p:spPr>
          <a:xfrm>
            <a:off x="7734300" y="5740400"/>
            <a:ext cx="4390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latin typeface="Arial" panose="020B0604020202090204"/>
                <a:cs typeface="Arial" panose="020B0604020202090204"/>
              </a:rPr>
              <a:t>Fragments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30" dirty="0">
                <a:latin typeface="Arial" panose="020B0604020202090204"/>
                <a:cs typeface="Arial" panose="020B0604020202090204"/>
              </a:rPr>
              <a:t>(one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20" dirty="0">
                <a:latin typeface="Arial" panose="020B0604020202090204"/>
                <a:cs typeface="Arial" panose="020B0604020202090204"/>
              </a:rPr>
              <a:t>per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25" dirty="0">
                <a:latin typeface="Arial" panose="020B0604020202090204"/>
                <a:cs typeface="Arial" panose="020B0604020202090204"/>
              </a:rPr>
              <a:t>covered</a:t>
            </a:r>
            <a:r>
              <a:rPr sz="2000" b="1" spc="2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50" dirty="0">
                <a:latin typeface="Arial" panose="020B0604020202090204"/>
                <a:cs typeface="Arial" panose="020B0604020202090204"/>
              </a:rPr>
              <a:t>sample)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04" name="object 99"/>
          <p:cNvSpPr txBox="1"/>
          <p:nvPr/>
        </p:nvSpPr>
        <p:spPr>
          <a:xfrm>
            <a:off x="2603500" y="6972300"/>
            <a:ext cx="2278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latin typeface="Arial" panose="020B0604020202090204"/>
                <a:cs typeface="Arial" panose="020B0604020202090204"/>
              </a:rPr>
              <a:t>Shaded</a:t>
            </a:r>
            <a:r>
              <a:rPr sz="2000" b="1" spc="-15" dirty="0">
                <a:latin typeface="Arial" panose="020B0604020202090204"/>
                <a:cs typeface="Arial" panose="020B0604020202090204"/>
              </a:rPr>
              <a:t> Fragments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05" name="object 100"/>
          <p:cNvGrpSpPr/>
          <p:nvPr/>
        </p:nvGrpSpPr>
        <p:grpSpPr>
          <a:xfrm>
            <a:off x="5882182" y="6620064"/>
            <a:ext cx="1611630" cy="1169035"/>
            <a:chOff x="5882182" y="6620064"/>
            <a:chExt cx="1611630" cy="1169035"/>
          </a:xfrm>
        </p:grpSpPr>
        <p:sp>
          <p:nvSpPr>
            <p:cNvPr id="106" name="object 101"/>
            <p:cNvSpPr/>
            <p:nvPr/>
          </p:nvSpPr>
          <p:spPr>
            <a:xfrm>
              <a:off x="6462326" y="680754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2"/>
            <p:cNvSpPr/>
            <p:nvPr/>
          </p:nvSpPr>
          <p:spPr>
            <a:xfrm>
              <a:off x="6462326" y="680754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3"/>
            <p:cNvSpPr/>
            <p:nvPr/>
          </p:nvSpPr>
          <p:spPr>
            <a:xfrm>
              <a:off x="6462326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4"/>
            <p:cNvSpPr/>
            <p:nvPr/>
          </p:nvSpPr>
          <p:spPr>
            <a:xfrm>
              <a:off x="6462326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05"/>
            <p:cNvSpPr/>
            <p:nvPr/>
          </p:nvSpPr>
          <p:spPr>
            <a:xfrm>
              <a:off x="6577779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06"/>
            <p:cNvSpPr/>
            <p:nvPr/>
          </p:nvSpPr>
          <p:spPr>
            <a:xfrm>
              <a:off x="6577779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07"/>
            <p:cNvSpPr/>
            <p:nvPr/>
          </p:nvSpPr>
          <p:spPr>
            <a:xfrm>
              <a:off x="6577779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08"/>
            <p:cNvSpPr/>
            <p:nvPr/>
          </p:nvSpPr>
          <p:spPr>
            <a:xfrm>
              <a:off x="6577779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09"/>
            <p:cNvSpPr/>
            <p:nvPr/>
          </p:nvSpPr>
          <p:spPr>
            <a:xfrm>
              <a:off x="6462326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0"/>
            <p:cNvSpPr/>
            <p:nvPr/>
          </p:nvSpPr>
          <p:spPr>
            <a:xfrm>
              <a:off x="6462326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1"/>
            <p:cNvSpPr/>
            <p:nvPr/>
          </p:nvSpPr>
          <p:spPr>
            <a:xfrm>
              <a:off x="6462326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2"/>
            <p:cNvSpPr/>
            <p:nvPr/>
          </p:nvSpPr>
          <p:spPr>
            <a:xfrm>
              <a:off x="6462326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3"/>
            <p:cNvSpPr/>
            <p:nvPr/>
          </p:nvSpPr>
          <p:spPr>
            <a:xfrm>
              <a:off x="6462326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4"/>
            <p:cNvSpPr/>
            <p:nvPr/>
          </p:nvSpPr>
          <p:spPr>
            <a:xfrm>
              <a:off x="6462326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15"/>
            <p:cNvSpPr/>
            <p:nvPr/>
          </p:nvSpPr>
          <p:spPr>
            <a:xfrm>
              <a:off x="6462326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16"/>
            <p:cNvSpPr/>
            <p:nvPr/>
          </p:nvSpPr>
          <p:spPr>
            <a:xfrm>
              <a:off x="6462326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17"/>
            <p:cNvSpPr/>
            <p:nvPr/>
          </p:nvSpPr>
          <p:spPr>
            <a:xfrm>
              <a:off x="6343265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18"/>
            <p:cNvSpPr/>
            <p:nvPr/>
          </p:nvSpPr>
          <p:spPr>
            <a:xfrm>
              <a:off x="6343265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19"/>
            <p:cNvSpPr/>
            <p:nvPr/>
          </p:nvSpPr>
          <p:spPr>
            <a:xfrm>
              <a:off x="6343265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0"/>
            <p:cNvSpPr/>
            <p:nvPr/>
          </p:nvSpPr>
          <p:spPr>
            <a:xfrm>
              <a:off x="6343265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1"/>
            <p:cNvSpPr/>
            <p:nvPr/>
          </p:nvSpPr>
          <p:spPr>
            <a:xfrm>
              <a:off x="6343265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2"/>
            <p:cNvSpPr/>
            <p:nvPr/>
          </p:nvSpPr>
          <p:spPr>
            <a:xfrm>
              <a:off x="6343265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3"/>
            <p:cNvSpPr/>
            <p:nvPr/>
          </p:nvSpPr>
          <p:spPr>
            <a:xfrm>
              <a:off x="6343265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4"/>
            <p:cNvSpPr/>
            <p:nvPr/>
          </p:nvSpPr>
          <p:spPr>
            <a:xfrm>
              <a:off x="6343265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25"/>
            <p:cNvSpPr/>
            <p:nvPr/>
          </p:nvSpPr>
          <p:spPr>
            <a:xfrm>
              <a:off x="6227812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26"/>
            <p:cNvSpPr/>
            <p:nvPr/>
          </p:nvSpPr>
          <p:spPr>
            <a:xfrm>
              <a:off x="6227812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27"/>
            <p:cNvSpPr/>
            <p:nvPr/>
          </p:nvSpPr>
          <p:spPr>
            <a:xfrm>
              <a:off x="6227812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28"/>
            <p:cNvSpPr/>
            <p:nvPr/>
          </p:nvSpPr>
          <p:spPr>
            <a:xfrm>
              <a:off x="6227812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29"/>
            <p:cNvSpPr/>
            <p:nvPr/>
          </p:nvSpPr>
          <p:spPr>
            <a:xfrm>
              <a:off x="6227812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0"/>
            <p:cNvSpPr/>
            <p:nvPr/>
          </p:nvSpPr>
          <p:spPr>
            <a:xfrm>
              <a:off x="6227812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1"/>
            <p:cNvSpPr/>
            <p:nvPr/>
          </p:nvSpPr>
          <p:spPr>
            <a:xfrm>
              <a:off x="6112358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2"/>
            <p:cNvSpPr/>
            <p:nvPr/>
          </p:nvSpPr>
          <p:spPr>
            <a:xfrm>
              <a:off x="6112358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3"/>
            <p:cNvSpPr/>
            <p:nvPr/>
          </p:nvSpPr>
          <p:spPr>
            <a:xfrm>
              <a:off x="6112358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4"/>
            <p:cNvSpPr/>
            <p:nvPr/>
          </p:nvSpPr>
          <p:spPr>
            <a:xfrm>
              <a:off x="6112358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35"/>
            <p:cNvSpPr/>
            <p:nvPr/>
          </p:nvSpPr>
          <p:spPr>
            <a:xfrm>
              <a:off x="5996906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36"/>
            <p:cNvSpPr/>
            <p:nvPr/>
          </p:nvSpPr>
          <p:spPr>
            <a:xfrm>
              <a:off x="5996906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37"/>
            <p:cNvSpPr/>
            <p:nvPr/>
          </p:nvSpPr>
          <p:spPr>
            <a:xfrm>
              <a:off x="6577779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38"/>
            <p:cNvSpPr/>
            <p:nvPr/>
          </p:nvSpPr>
          <p:spPr>
            <a:xfrm>
              <a:off x="6577779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39"/>
            <p:cNvSpPr/>
            <p:nvPr/>
          </p:nvSpPr>
          <p:spPr>
            <a:xfrm>
              <a:off x="6577779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0"/>
            <p:cNvSpPr/>
            <p:nvPr/>
          </p:nvSpPr>
          <p:spPr>
            <a:xfrm>
              <a:off x="6577779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1"/>
            <p:cNvSpPr/>
            <p:nvPr/>
          </p:nvSpPr>
          <p:spPr>
            <a:xfrm>
              <a:off x="6577779" y="752507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C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2"/>
            <p:cNvSpPr/>
            <p:nvPr/>
          </p:nvSpPr>
          <p:spPr>
            <a:xfrm>
              <a:off x="6577779" y="752507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3"/>
            <p:cNvSpPr/>
            <p:nvPr/>
          </p:nvSpPr>
          <p:spPr>
            <a:xfrm>
              <a:off x="6112358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4"/>
            <p:cNvSpPr/>
            <p:nvPr/>
          </p:nvSpPr>
          <p:spPr>
            <a:xfrm>
              <a:off x="6112358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45"/>
            <p:cNvSpPr/>
            <p:nvPr/>
          </p:nvSpPr>
          <p:spPr>
            <a:xfrm>
              <a:off x="6343265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46"/>
            <p:cNvSpPr/>
            <p:nvPr/>
          </p:nvSpPr>
          <p:spPr>
            <a:xfrm>
              <a:off x="6343265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47"/>
            <p:cNvSpPr/>
            <p:nvPr/>
          </p:nvSpPr>
          <p:spPr>
            <a:xfrm>
              <a:off x="6227812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48"/>
            <p:cNvSpPr/>
            <p:nvPr/>
          </p:nvSpPr>
          <p:spPr>
            <a:xfrm>
              <a:off x="6227812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49"/>
            <p:cNvSpPr/>
            <p:nvPr/>
          </p:nvSpPr>
          <p:spPr>
            <a:xfrm>
              <a:off x="6462326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0"/>
            <p:cNvSpPr/>
            <p:nvPr/>
          </p:nvSpPr>
          <p:spPr>
            <a:xfrm>
              <a:off x="6462326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1"/>
            <p:cNvSpPr/>
            <p:nvPr/>
          </p:nvSpPr>
          <p:spPr>
            <a:xfrm>
              <a:off x="6923584" y="679880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2"/>
            <p:cNvSpPr/>
            <p:nvPr/>
          </p:nvSpPr>
          <p:spPr>
            <a:xfrm>
              <a:off x="6923584" y="679880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3"/>
            <p:cNvSpPr/>
            <p:nvPr/>
          </p:nvSpPr>
          <p:spPr>
            <a:xfrm>
              <a:off x="6923584" y="68993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4"/>
            <p:cNvSpPr/>
            <p:nvPr/>
          </p:nvSpPr>
          <p:spPr>
            <a:xfrm>
              <a:off x="6923584" y="689931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55"/>
            <p:cNvSpPr/>
            <p:nvPr/>
          </p:nvSpPr>
          <p:spPr>
            <a:xfrm>
              <a:off x="7041603" y="710469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56"/>
            <p:cNvSpPr/>
            <p:nvPr/>
          </p:nvSpPr>
          <p:spPr>
            <a:xfrm>
              <a:off x="7041603" y="7104698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57"/>
            <p:cNvSpPr/>
            <p:nvPr/>
          </p:nvSpPr>
          <p:spPr>
            <a:xfrm>
              <a:off x="7041603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58"/>
            <p:cNvSpPr/>
            <p:nvPr/>
          </p:nvSpPr>
          <p:spPr>
            <a:xfrm>
              <a:off x="7041603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59"/>
            <p:cNvSpPr/>
            <p:nvPr/>
          </p:nvSpPr>
          <p:spPr>
            <a:xfrm>
              <a:off x="6923584" y="699982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0"/>
            <p:cNvSpPr/>
            <p:nvPr/>
          </p:nvSpPr>
          <p:spPr>
            <a:xfrm>
              <a:off x="6923584" y="699982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1"/>
            <p:cNvSpPr/>
            <p:nvPr/>
          </p:nvSpPr>
          <p:spPr>
            <a:xfrm>
              <a:off x="7041603" y="731008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2"/>
            <p:cNvSpPr/>
            <p:nvPr/>
          </p:nvSpPr>
          <p:spPr>
            <a:xfrm>
              <a:off x="7041603" y="731008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3"/>
            <p:cNvSpPr/>
            <p:nvPr/>
          </p:nvSpPr>
          <p:spPr>
            <a:xfrm>
              <a:off x="7041603" y="741496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4"/>
            <p:cNvSpPr/>
            <p:nvPr/>
          </p:nvSpPr>
          <p:spPr>
            <a:xfrm>
              <a:off x="7041603" y="74149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65"/>
            <p:cNvSpPr/>
            <p:nvPr/>
          </p:nvSpPr>
          <p:spPr>
            <a:xfrm>
              <a:off x="7041603" y="68993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66"/>
            <p:cNvSpPr/>
            <p:nvPr/>
          </p:nvSpPr>
          <p:spPr>
            <a:xfrm>
              <a:off x="7041603" y="689931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67"/>
            <p:cNvSpPr/>
            <p:nvPr/>
          </p:nvSpPr>
          <p:spPr>
            <a:xfrm>
              <a:off x="7041603" y="699982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68"/>
            <p:cNvSpPr/>
            <p:nvPr/>
          </p:nvSpPr>
          <p:spPr>
            <a:xfrm>
              <a:off x="7041603" y="699982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69"/>
            <p:cNvSpPr/>
            <p:nvPr/>
          </p:nvSpPr>
          <p:spPr>
            <a:xfrm>
              <a:off x="7159625" y="710469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0"/>
            <p:cNvSpPr/>
            <p:nvPr/>
          </p:nvSpPr>
          <p:spPr>
            <a:xfrm>
              <a:off x="7159625" y="7104698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1"/>
            <p:cNvSpPr/>
            <p:nvPr/>
          </p:nvSpPr>
          <p:spPr>
            <a:xfrm>
              <a:off x="7159625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2"/>
            <p:cNvSpPr/>
            <p:nvPr/>
          </p:nvSpPr>
          <p:spPr>
            <a:xfrm>
              <a:off x="7159625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3"/>
            <p:cNvSpPr/>
            <p:nvPr/>
          </p:nvSpPr>
          <p:spPr>
            <a:xfrm>
              <a:off x="7159625" y="699982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4"/>
            <p:cNvSpPr/>
            <p:nvPr/>
          </p:nvSpPr>
          <p:spPr>
            <a:xfrm>
              <a:off x="7159625" y="699982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75"/>
            <p:cNvSpPr/>
            <p:nvPr/>
          </p:nvSpPr>
          <p:spPr>
            <a:xfrm>
              <a:off x="7277644" y="710469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76"/>
            <p:cNvSpPr/>
            <p:nvPr/>
          </p:nvSpPr>
          <p:spPr>
            <a:xfrm>
              <a:off x="7277644" y="7104698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77"/>
            <p:cNvSpPr/>
            <p:nvPr/>
          </p:nvSpPr>
          <p:spPr>
            <a:xfrm>
              <a:off x="5888532" y="6626414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4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3" name="object 178"/>
          <p:cNvSpPr txBox="1"/>
          <p:nvPr/>
        </p:nvSpPr>
        <p:spPr>
          <a:xfrm>
            <a:off x="7734300" y="7010400"/>
            <a:ext cx="2203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latin typeface="Arial" panose="020B0604020202090204"/>
                <a:cs typeface="Arial" panose="020B0604020202090204"/>
              </a:rPr>
              <a:t>Shaded</a:t>
            </a:r>
            <a:r>
              <a:rPr sz="2000" b="1" spc="-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20" dirty="0">
                <a:latin typeface="Arial" panose="020B0604020202090204"/>
                <a:cs typeface="Arial" panose="020B0604020202090204"/>
              </a:rPr>
              <a:t>fragments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84" name="object 179"/>
          <p:cNvGrpSpPr/>
          <p:nvPr/>
        </p:nvGrpSpPr>
        <p:grpSpPr>
          <a:xfrm>
            <a:off x="5882182" y="7894293"/>
            <a:ext cx="1611630" cy="1169035"/>
            <a:chOff x="5882182" y="7894293"/>
            <a:chExt cx="1611630" cy="1169035"/>
          </a:xfrm>
        </p:grpSpPr>
        <p:sp>
          <p:nvSpPr>
            <p:cNvPr id="185" name="object 180"/>
            <p:cNvSpPr/>
            <p:nvPr/>
          </p:nvSpPr>
          <p:spPr>
            <a:xfrm>
              <a:off x="5888532" y="7900643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4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1"/>
            <p:cNvSpPr/>
            <p:nvPr/>
          </p:nvSpPr>
          <p:spPr>
            <a:xfrm>
              <a:off x="6621066" y="8071134"/>
              <a:ext cx="120014" cy="105410"/>
            </a:xfrm>
            <a:custGeom>
              <a:avLst/>
              <a:gdLst/>
              <a:ahLst/>
              <a:cxnLst/>
              <a:rect l="l" t="t" r="r" b="b"/>
              <a:pathLst>
                <a:path w="120015" h="105409">
                  <a:moveTo>
                    <a:pt x="119570" y="0"/>
                  </a:moveTo>
                  <a:lnTo>
                    <a:pt x="0" y="0"/>
                  </a:lnTo>
                  <a:lnTo>
                    <a:pt x="0" y="105215"/>
                  </a:lnTo>
                  <a:lnTo>
                    <a:pt x="119570" y="105215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2"/>
            <p:cNvSpPr/>
            <p:nvPr/>
          </p:nvSpPr>
          <p:spPr>
            <a:xfrm>
              <a:off x="6621066" y="8071134"/>
              <a:ext cx="120014" cy="105410"/>
            </a:xfrm>
            <a:custGeom>
              <a:avLst/>
              <a:gdLst/>
              <a:ahLst/>
              <a:cxnLst/>
              <a:rect l="l" t="t" r="r" b="b"/>
              <a:pathLst>
                <a:path w="120015" h="105409">
                  <a:moveTo>
                    <a:pt x="0" y="0"/>
                  </a:moveTo>
                  <a:lnTo>
                    <a:pt x="119570" y="0"/>
                  </a:lnTo>
                  <a:lnTo>
                    <a:pt x="119570" y="105215"/>
                  </a:lnTo>
                  <a:lnTo>
                    <a:pt x="0" y="1052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3"/>
            <p:cNvSpPr/>
            <p:nvPr/>
          </p:nvSpPr>
          <p:spPr>
            <a:xfrm>
              <a:off x="6621002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4"/>
            <p:cNvSpPr/>
            <p:nvPr/>
          </p:nvSpPr>
          <p:spPr>
            <a:xfrm>
              <a:off x="6621002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85"/>
            <p:cNvSpPr/>
            <p:nvPr/>
          </p:nvSpPr>
          <p:spPr>
            <a:xfrm>
              <a:off x="6501305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86"/>
            <p:cNvSpPr/>
            <p:nvPr/>
          </p:nvSpPr>
          <p:spPr>
            <a:xfrm>
              <a:off x="6501305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87"/>
            <p:cNvSpPr/>
            <p:nvPr/>
          </p:nvSpPr>
          <p:spPr>
            <a:xfrm>
              <a:off x="6381607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88"/>
            <p:cNvSpPr/>
            <p:nvPr/>
          </p:nvSpPr>
          <p:spPr>
            <a:xfrm>
              <a:off x="6381607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89"/>
            <p:cNvSpPr/>
            <p:nvPr/>
          </p:nvSpPr>
          <p:spPr>
            <a:xfrm>
              <a:off x="6261910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0"/>
            <p:cNvSpPr/>
            <p:nvPr/>
          </p:nvSpPr>
          <p:spPr>
            <a:xfrm>
              <a:off x="6261910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1"/>
            <p:cNvSpPr/>
            <p:nvPr/>
          </p:nvSpPr>
          <p:spPr>
            <a:xfrm>
              <a:off x="6621002" y="82699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2"/>
            <p:cNvSpPr/>
            <p:nvPr/>
          </p:nvSpPr>
          <p:spPr>
            <a:xfrm>
              <a:off x="6621002" y="8269930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3"/>
            <p:cNvSpPr/>
            <p:nvPr/>
          </p:nvSpPr>
          <p:spPr>
            <a:xfrm>
              <a:off x="6501305" y="82741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4"/>
            <p:cNvSpPr/>
            <p:nvPr/>
          </p:nvSpPr>
          <p:spPr>
            <a:xfrm>
              <a:off x="6501305" y="8274156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195"/>
            <p:cNvSpPr/>
            <p:nvPr/>
          </p:nvSpPr>
          <p:spPr>
            <a:xfrm>
              <a:off x="6381607" y="82741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196"/>
            <p:cNvSpPr/>
            <p:nvPr/>
          </p:nvSpPr>
          <p:spPr>
            <a:xfrm>
              <a:off x="6381607" y="8274156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197"/>
            <p:cNvSpPr/>
            <p:nvPr/>
          </p:nvSpPr>
          <p:spPr>
            <a:xfrm>
              <a:off x="6261910" y="82741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198"/>
            <p:cNvSpPr/>
            <p:nvPr/>
          </p:nvSpPr>
          <p:spPr>
            <a:xfrm>
              <a:off x="6261910" y="8274156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199"/>
            <p:cNvSpPr/>
            <p:nvPr/>
          </p:nvSpPr>
          <p:spPr>
            <a:xfrm>
              <a:off x="6138691" y="8278385"/>
              <a:ext cx="123825" cy="106045"/>
            </a:xfrm>
            <a:custGeom>
              <a:avLst/>
              <a:gdLst/>
              <a:ahLst/>
              <a:cxnLst/>
              <a:rect l="l" t="t" r="r" b="b"/>
              <a:pathLst>
                <a:path w="123825" h="106045">
                  <a:moveTo>
                    <a:pt x="123218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23218" y="105553"/>
                  </a:lnTo>
                  <a:lnTo>
                    <a:pt x="123218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0"/>
            <p:cNvSpPr/>
            <p:nvPr/>
          </p:nvSpPr>
          <p:spPr>
            <a:xfrm>
              <a:off x="6138691" y="8278384"/>
              <a:ext cx="123825" cy="106045"/>
            </a:xfrm>
            <a:custGeom>
              <a:avLst/>
              <a:gdLst/>
              <a:ahLst/>
              <a:cxnLst/>
              <a:rect l="l" t="t" r="r" b="b"/>
              <a:pathLst>
                <a:path w="123825" h="106045">
                  <a:moveTo>
                    <a:pt x="0" y="0"/>
                  </a:moveTo>
                  <a:lnTo>
                    <a:pt x="123218" y="0"/>
                  </a:lnTo>
                  <a:lnTo>
                    <a:pt x="123218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1"/>
            <p:cNvSpPr/>
            <p:nvPr/>
          </p:nvSpPr>
          <p:spPr>
            <a:xfrm>
              <a:off x="6740701" y="8379709"/>
              <a:ext cx="120014" cy="101600"/>
            </a:xfrm>
            <a:custGeom>
              <a:avLst/>
              <a:gdLst/>
              <a:ahLst/>
              <a:cxnLst/>
              <a:rect l="l" t="t" r="r" b="b"/>
              <a:pathLst>
                <a:path w="120015" h="101600">
                  <a:moveTo>
                    <a:pt x="0" y="101326"/>
                  </a:moveTo>
                  <a:lnTo>
                    <a:pt x="119697" y="101326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1326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2"/>
            <p:cNvSpPr/>
            <p:nvPr/>
          </p:nvSpPr>
          <p:spPr>
            <a:xfrm>
              <a:off x="6740701" y="837970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3"/>
            <p:cNvSpPr/>
            <p:nvPr/>
          </p:nvSpPr>
          <p:spPr>
            <a:xfrm>
              <a:off x="6621002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4"/>
            <p:cNvSpPr/>
            <p:nvPr/>
          </p:nvSpPr>
          <p:spPr>
            <a:xfrm>
              <a:off x="6621002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05"/>
            <p:cNvSpPr/>
            <p:nvPr/>
          </p:nvSpPr>
          <p:spPr>
            <a:xfrm>
              <a:off x="6501305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06"/>
            <p:cNvSpPr/>
            <p:nvPr/>
          </p:nvSpPr>
          <p:spPr>
            <a:xfrm>
              <a:off x="6501305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07"/>
            <p:cNvSpPr/>
            <p:nvPr/>
          </p:nvSpPr>
          <p:spPr>
            <a:xfrm>
              <a:off x="6381607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08"/>
            <p:cNvSpPr/>
            <p:nvPr/>
          </p:nvSpPr>
          <p:spPr>
            <a:xfrm>
              <a:off x="6381607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09"/>
            <p:cNvSpPr/>
            <p:nvPr/>
          </p:nvSpPr>
          <p:spPr>
            <a:xfrm>
              <a:off x="6261910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0"/>
            <p:cNvSpPr/>
            <p:nvPr/>
          </p:nvSpPr>
          <p:spPr>
            <a:xfrm>
              <a:off x="6261910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1"/>
            <p:cNvSpPr/>
            <p:nvPr/>
          </p:nvSpPr>
          <p:spPr>
            <a:xfrm>
              <a:off x="6740701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102033"/>
                  </a:moveTo>
                  <a:lnTo>
                    <a:pt x="119697" y="102033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2033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2"/>
            <p:cNvSpPr/>
            <p:nvPr/>
          </p:nvSpPr>
          <p:spPr>
            <a:xfrm>
              <a:off x="6740701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3"/>
            <p:cNvSpPr/>
            <p:nvPr/>
          </p:nvSpPr>
          <p:spPr>
            <a:xfrm>
              <a:off x="6621002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102033"/>
                  </a:moveTo>
                  <a:lnTo>
                    <a:pt x="119697" y="102033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2033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4"/>
            <p:cNvSpPr/>
            <p:nvPr/>
          </p:nvSpPr>
          <p:spPr>
            <a:xfrm>
              <a:off x="6621002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15"/>
            <p:cNvSpPr/>
            <p:nvPr/>
          </p:nvSpPr>
          <p:spPr>
            <a:xfrm>
              <a:off x="6501305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16"/>
            <p:cNvSpPr/>
            <p:nvPr/>
          </p:nvSpPr>
          <p:spPr>
            <a:xfrm>
              <a:off x="6501305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17"/>
            <p:cNvSpPr/>
            <p:nvPr/>
          </p:nvSpPr>
          <p:spPr>
            <a:xfrm>
              <a:off x="6381607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4" h="102234">
                  <a:moveTo>
                    <a:pt x="119697" y="0"/>
                  </a:moveTo>
                  <a:lnTo>
                    <a:pt x="0" y="0"/>
                  </a:lnTo>
                  <a:lnTo>
                    <a:pt x="0" y="102034"/>
                  </a:lnTo>
                  <a:lnTo>
                    <a:pt x="119697" y="102034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18"/>
            <p:cNvSpPr/>
            <p:nvPr/>
          </p:nvSpPr>
          <p:spPr>
            <a:xfrm>
              <a:off x="6381607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4" h="102234">
                  <a:moveTo>
                    <a:pt x="0" y="0"/>
                  </a:moveTo>
                  <a:lnTo>
                    <a:pt x="119697" y="0"/>
                  </a:lnTo>
                  <a:lnTo>
                    <a:pt x="119697" y="102034"/>
                  </a:lnTo>
                  <a:lnTo>
                    <a:pt x="0" y="1020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19"/>
            <p:cNvSpPr/>
            <p:nvPr/>
          </p:nvSpPr>
          <p:spPr>
            <a:xfrm>
              <a:off x="6740701" y="858306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0"/>
            <p:cNvSpPr/>
            <p:nvPr/>
          </p:nvSpPr>
          <p:spPr>
            <a:xfrm>
              <a:off x="6740701" y="858306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1"/>
            <p:cNvSpPr/>
            <p:nvPr/>
          </p:nvSpPr>
          <p:spPr>
            <a:xfrm>
              <a:off x="6621002" y="8583069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102035"/>
                  </a:moveTo>
                  <a:lnTo>
                    <a:pt x="119697" y="102035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2035"/>
                  </a:lnTo>
                  <a:close/>
                </a:path>
              </a:pathLst>
            </a:custGeom>
            <a:solidFill>
              <a:srgbClr val="FFC6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2"/>
            <p:cNvSpPr/>
            <p:nvPr/>
          </p:nvSpPr>
          <p:spPr>
            <a:xfrm>
              <a:off x="6621002" y="858306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3"/>
            <p:cNvSpPr/>
            <p:nvPr/>
          </p:nvSpPr>
          <p:spPr>
            <a:xfrm>
              <a:off x="6501305" y="8583069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119697" y="0"/>
                  </a:moveTo>
                  <a:lnTo>
                    <a:pt x="0" y="0"/>
                  </a:lnTo>
                  <a:lnTo>
                    <a:pt x="0" y="102034"/>
                  </a:lnTo>
                  <a:lnTo>
                    <a:pt x="119697" y="102034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4"/>
            <p:cNvSpPr/>
            <p:nvPr/>
          </p:nvSpPr>
          <p:spPr>
            <a:xfrm>
              <a:off x="6501305" y="8583069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0"/>
                  </a:moveTo>
                  <a:lnTo>
                    <a:pt x="119697" y="0"/>
                  </a:lnTo>
                  <a:lnTo>
                    <a:pt x="119697" y="102034"/>
                  </a:lnTo>
                  <a:lnTo>
                    <a:pt x="0" y="1020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25"/>
            <p:cNvSpPr/>
            <p:nvPr/>
          </p:nvSpPr>
          <p:spPr>
            <a:xfrm>
              <a:off x="6740701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26"/>
            <p:cNvSpPr/>
            <p:nvPr/>
          </p:nvSpPr>
          <p:spPr>
            <a:xfrm>
              <a:off x="6740701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27"/>
            <p:cNvSpPr/>
            <p:nvPr/>
          </p:nvSpPr>
          <p:spPr>
            <a:xfrm>
              <a:off x="6621002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28"/>
            <p:cNvSpPr/>
            <p:nvPr/>
          </p:nvSpPr>
          <p:spPr>
            <a:xfrm>
              <a:off x="6621002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29"/>
            <p:cNvSpPr/>
            <p:nvPr/>
          </p:nvSpPr>
          <p:spPr>
            <a:xfrm>
              <a:off x="6740701" y="87906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C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0"/>
            <p:cNvSpPr/>
            <p:nvPr/>
          </p:nvSpPr>
          <p:spPr>
            <a:xfrm>
              <a:off x="6740701" y="87906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1"/>
            <p:cNvSpPr/>
            <p:nvPr/>
          </p:nvSpPr>
          <p:spPr>
            <a:xfrm>
              <a:off x="6744016" y="817056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2"/>
            <p:cNvSpPr/>
            <p:nvPr/>
          </p:nvSpPr>
          <p:spPr>
            <a:xfrm>
              <a:off x="6744016" y="817056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3"/>
            <p:cNvSpPr/>
            <p:nvPr/>
          </p:nvSpPr>
          <p:spPr>
            <a:xfrm>
              <a:off x="6744016" y="827099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4"/>
            <p:cNvSpPr/>
            <p:nvPr/>
          </p:nvSpPr>
          <p:spPr>
            <a:xfrm>
              <a:off x="6744016" y="827099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35"/>
            <p:cNvSpPr/>
            <p:nvPr/>
          </p:nvSpPr>
          <p:spPr>
            <a:xfrm>
              <a:off x="6863651" y="8261431"/>
              <a:ext cx="120014" cy="114935"/>
            </a:xfrm>
            <a:custGeom>
              <a:avLst/>
              <a:gdLst/>
              <a:ahLst/>
              <a:cxnLst/>
              <a:rect l="l" t="t" r="r" b="b"/>
              <a:pathLst>
                <a:path w="120015" h="114934">
                  <a:moveTo>
                    <a:pt x="119570" y="0"/>
                  </a:moveTo>
                  <a:lnTo>
                    <a:pt x="0" y="0"/>
                  </a:lnTo>
                  <a:lnTo>
                    <a:pt x="0" y="114780"/>
                  </a:lnTo>
                  <a:lnTo>
                    <a:pt x="119570" y="114780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36"/>
            <p:cNvSpPr/>
            <p:nvPr/>
          </p:nvSpPr>
          <p:spPr>
            <a:xfrm>
              <a:off x="6863651" y="8261432"/>
              <a:ext cx="120014" cy="114935"/>
            </a:xfrm>
            <a:custGeom>
              <a:avLst/>
              <a:gdLst/>
              <a:ahLst/>
              <a:cxnLst/>
              <a:rect l="l" t="t" r="r" b="b"/>
              <a:pathLst>
                <a:path w="120015" h="114934">
                  <a:moveTo>
                    <a:pt x="0" y="0"/>
                  </a:moveTo>
                  <a:lnTo>
                    <a:pt x="119570" y="0"/>
                  </a:lnTo>
                  <a:lnTo>
                    <a:pt x="119570" y="114780"/>
                  </a:lnTo>
                  <a:lnTo>
                    <a:pt x="0" y="1147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37"/>
            <p:cNvSpPr/>
            <p:nvPr/>
          </p:nvSpPr>
          <p:spPr>
            <a:xfrm>
              <a:off x="6983220" y="8371431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119570" y="0"/>
                  </a:moveTo>
                  <a:lnTo>
                    <a:pt x="0" y="0"/>
                  </a:lnTo>
                  <a:lnTo>
                    <a:pt x="0" y="109998"/>
                  </a:lnTo>
                  <a:lnTo>
                    <a:pt x="119570" y="109998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38"/>
            <p:cNvSpPr/>
            <p:nvPr/>
          </p:nvSpPr>
          <p:spPr>
            <a:xfrm>
              <a:off x="6983220" y="8371431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0" y="0"/>
                  </a:moveTo>
                  <a:lnTo>
                    <a:pt x="119570" y="0"/>
                  </a:lnTo>
                  <a:lnTo>
                    <a:pt x="119570" y="109998"/>
                  </a:lnTo>
                  <a:lnTo>
                    <a:pt x="0" y="1099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39"/>
            <p:cNvSpPr/>
            <p:nvPr/>
          </p:nvSpPr>
          <p:spPr>
            <a:xfrm>
              <a:off x="6863651" y="8678068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119570" y="0"/>
                  </a:moveTo>
                  <a:lnTo>
                    <a:pt x="0" y="0"/>
                  </a:lnTo>
                  <a:lnTo>
                    <a:pt x="0" y="109998"/>
                  </a:lnTo>
                  <a:lnTo>
                    <a:pt x="119570" y="109998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0"/>
            <p:cNvSpPr/>
            <p:nvPr/>
          </p:nvSpPr>
          <p:spPr>
            <a:xfrm>
              <a:off x="6863651" y="8678068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0" y="0"/>
                  </a:moveTo>
                  <a:lnTo>
                    <a:pt x="119570" y="0"/>
                  </a:lnTo>
                  <a:lnTo>
                    <a:pt x="119570" y="109998"/>
                  </a:lnTo>
                  <a:lnTo>
                    <a:pt x="0" y="1099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1"/>
            <p:cNvSpPr/>
            <p:nvPr/>
          </p:nvSpPr>
          <p:spPr>
            <a:xfrm>
              <a:off x="6863586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2"/>
            <p:cNvSpPr/>
            <p:nvPr/>
          </p:nvSpPr>
          <p:spPr>
            <a:xfrm>
              <a:off x="6863586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3"/>
            <p:cNvSpPr/>
            <p:nvPr/>
          </p:nvSpPr>
          <p:spPr>
            <a:xfrm>
              <a:off x="6863586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4"/>
            <p:cNvSpPr/>
            <p:nvPr/>
          </p:nvSpPr>
          <p:spPr>
            <a:xfrm>
              <a:off x="6863586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45"/>
            <p:cNvSpPr/>
            <p:nvPr/>
          </p:nvSpPr>
          <p:spPr>
            <a:xfrm>
              <a:off x="6863586" y="858241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46"/>
            <p:cNvSpPr/>
            <p:nvPr/>
          </p:nvSpPr>
          <p:spPr>
            <a:xfrm>
              <a:off x="6863586" y="858241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47"/>
            <p:cNvSpPr/>
            <p:nvPr/>
          </p:nvSpPr>
          <p:spPr>
            <a:xfrm>
              <a:off x="7102727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48"/>
            <p:cNvSpPr/>
            <p:nvPr/>
          </p:nvSpPr>
          <p:spPr>
            <a:xfrm>
              <a:off x="7102727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49"/>
            <p:cNvSpPr/>
            <p:nvPr/>
          </p:nvSpPr>
          <p:spPr>
            <a:xfrm>
              <a:off x="6983157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0"/>
            <p:cNvSpPr/>
            <p:nvPr/>
          </p:nvSpPr>
          <p:spPr>
            <a:xfrm>
              <a:off x="6983157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1"/>
            <p:cNvSpPr/>
            <p:nvPr/>
          </p:nvSpPr>
          <p:spPr>
            <a:xfrm>
              <a:off x="6983157" y="827099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2"/>
            <p:cNvSpPr/>
            <p:nvPr/>
          </p:nvSpPr>
          <p:spPr>
            <a:xfrm>
              <a:off x="6983157" y="827099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3"/>
            <p:cNvSpPr/>
            <p:nvPr/>
          </p:nvSpPr>
          <p:spPr>
            <a:xfrm>
              <a:off x="6744016" y="806534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4"/>
            <p:cNvSpPr/>
            <p:nvPr/>
          </p:nvSpPr>
          <p:spPr>
            <a:xfrm>
              <a:off x="6744016" y="8065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55"/>
            <p:cNvSpPr/>
            <p:nvPr/>
          </p:nvSpPr>
          <p:spPr>
            <a:xfrm>
              <a:off x="6863651" y="8170564"/>
              <a:ext cx="120014" cy="100965"/>
            </a:xfrm>
            <a:custGeom>
              <a:avLst/>
              <a:gdLst/>
              <a:ahLst/>
              <a:cxnLst/>
              <a:rect l="l" t="t" r="r" b="b"/>
              <a:pathLst>
                <a:path w="120015" h="100965">
                  <a:moveTo>
                    <a:pt x="119570" y="0"/>
                  </a:moveTo>
                  <a:lnTo>
                    <a:pt x="0" y="0"/>
                  </a:lnTo>
                  <a:lnTo>
                    <a:pt x="0" y="100433"/>
                  </a:lnTo>
                  <a:lnTo>
                    <a:pt x="119570" y="100433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56"/>
            <p:cNvSpPr/>
            <p:nvPr/>
          </p:nvSpPr>
          <p:spPr>
            <a:xfrm>
              <a:off x="6863651" y="8170564"/>
              <a:ext cx="120014" cy="100965"/>
            </a:xfrm>
            <a:custGeom>
              <a:avLst/>
              <a:gdLst/>
              <a:ahLst/>
              <a:cxnLst/>
              <a:rect l="l" t="t" r="r" b="b"/>
              <a:pathLst>
                <a:path w="120015" h="100965">
                  <a:moveTo>
                    <a:pt x="0" y="0"/>
                  </a:moveTo>
                  <a:lnTo>
                    <a:pt x="119570" y="0"/>
                  </a:lnTo>
                  <a:lnTo>
                    <a:pt x="119570" y="100433"/>
                  </a:lnTo>
                  <a:lnTo>
                    <a:pt x="0" y="10043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2" name="object 257"/>
          <p:cNvSpPr txBox="1"/>
          <p:nvPr/>
        </p:nvSpPr>
        <p:spPr>
          <a:xfrm>
            <a:off x="7785100" y="8293100"/>
            <a:ext cx="267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latin typeface="Arial" panose="020B0604020202090204"/>
                <a:cs typeface="Arial" panose="020B0604020202090204"/>
              </a:rPr>
              <a:t>Output:</a:t>
            </a:r>
            <a:r>
              <a:rPr sz="2000" b="1" spc="10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10" dirty="0">
                <a:latin typeface="Arial" panose="020B0604020202090204"/>
                <a:cs typeface="Arial" panose="020B0604020202090204"/>
              </a:rPr>
              <a:t>image</a:t>
            </a:r>
            <a:r>
              <a:rPr sz="2000" b="1" spc="15" dirty="0">
                <a:latin typeface="Arial" panose="020B0604020202090204"/>
                <a:cs typeface="Arial" panose="020B0604020202090204"/>
              </a:rPr>
              <a:t> </a:t>
            </a:r>
            <a:r>
              <a:rPr sz="2000" b="1" spc="-55" dirty="0">
                <a:latin typeface="Arial" panose="020B0604020202090204"/>
                <a:cs typeface="Arial" panose="020B0604020202090204"/>
              </a:rPr>
              <a:t>(pixels)</a:t>
            </a:r>
            <a:endParaRPr sz="2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63" name="object 2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264" name="object 2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265" name="object 26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Matrix-Matrix</a:t>
            </a:r>
            <a:r>
              <a:rPr spc="-45" dirty="0"/>
              <a:t> </a:t>
            </a:r>
            <a:r>
              <a:rPr spc="215" dirty="0"/>
              <a:t>Multiplication</a:t>
            </a:r>
            <a:endParaRPr spc="2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457200" indent="-431800">
              <a:lnSpc>
                <a:spcPct val="100000"/>
              </a:lnSpc>
              <a:spcBef>
                <a:spcPts val="1715"/>
              </a:spcBef>
              <a:buSzPct val="146000"/>
              <a:buChar char="•"/>
              <a:tabLst>
                <a:tab pos="457200" algn="l"/>
              </a:tabLst>
            </a:pPr>
            <a:r>
              <a:rPr sz="3050" spc="10" dirty="0"/>
              <a:t>Properties</a:t>
            </a:r>
            <a:endParaRPr sz="3050"/>
          </a:p>
          <a:p>
            <a:pPr marL="863600" lvl="1" indent="-393700">
              <a:lnSpc>
                <a:spcPts val="5495"/>
              </a:lnSpc>
              <a:spcBef>
                <a:spcPts val="2490"/>
              </a:spcBef>
              <a:buSzPct val="145000"/>
              <a:buFont typeface="Arial" panose="020B0604020202090204"/>
              <a:buChar char="-"/>
              <a:tabLst>
                <a:tab pos="863600" algn="l"/>
              </a:tabLst>
            </a:pPr>
            <a:r>
              <a:rPr sz="3250" b="1" spc="35" dirty="0">
                <a:latin typeface="Arial" panose="020B0604020202090204"/>
                <a:cs typeface="Arial" panose="020B0604020202090204"/>
              </a:rPr>
              <a:t>Non-commutative</a:t>
            </a:r>
            <a:endParaRPr sz="3250">
              <a:latin typeface="Arial" panose="020B0604020202090204"/>
              <a:cs typeface="Arial" panose="020B0604020202090204"/>
            </a:endParaRPr>
          </a:p>
          <a:p>
            <a:pPr marL="863600">
              <a:lnSpc>
                <a:spcPts val="3755"/>
              </a:lnSpc>
            </a:pPr>
            <a:r>
              <a:rPr sz="3250" spc="-75" dirty="0"/>
              <a:t>(AB</a:t>
            </a:r>
            <a:r>
              <a:rPr sz="3250" dirty="0"/>
              <a:t> </a:t>
            </a:r>
            <a:r>
              <a:rPr sz="3250" spc="25" dirty="0"/>
              <a:t>and</a:t>
            </a:r>
            <a:r>
              <a:rPr sz="3250" dirty="0"/>
              <a:t> </a:t>
            </a:r>
            <a:r>
              <a:rPr sz="3250" spc="5" dirty="0"/>
              <a:t>BA</a:t>
            </a:r>
            <a:r>
              <a:rPr sz="3250" dirty="0"/>
              <a:t> </a:t>
            </a:r>
            <a:r>
              <a:rPr sz="3250" spc="-55" dirty="0"/>
              <a:t>are</a:t>
            </a:r>
            <a:r>
              <a:rPr sz="3250" dirty="0"/>
              <a:t> </a:t>
            </a:r>
            <a:r>
              <a:rPr sz="3250" spc="15" dirty="0"/>
              <a:t>different</a:t>
            </a:r>
            <a:r>
              <a:rPr sz="3250" dirty="0"/>
              <a:t> in </a:t>
            </a:r>
            <a:r>
              <a:rPr sz="3250" spc="-45" dirty="0"/>
              <a:t>general)</a:t>
            </a:r>
            <a:endParaRPr sz="3250"/>
          </a:p>
          <a:p>
            <a:pPr marL="863600" lvl="1" indent="-393700">
              <a:lnSpc>
                <a:spcPct val="100000"/>
              </a:lnSpc>
              <a:spcBef>
                <a:spcPts val="2350"/>
              </a:spcBef>
              <a:buSzPct val="145000"/>
              <a:buChar char="-"/>
              <a:tabLst>
                <a:tab pos="863600" algn="l"/>
              </a:tabLst>
            </a:pPr>
            <a:r>
              <a:rPr sz="3250" spc="15" dirty="0">
                <a:latin typeface="Arial" panose="020B0604020202090204"/>
                <a:cs typeface="Arial" panose="020B0604020202090204"/>
              </a:rPr>
              <a:t>Associative</a:t>
            </a:r>
            <a:r>
              <a:rPr sz="3250" spc="-25" dirty="0">
                <a:latin typeface="Arial" panose="020B0604020202090204"/>
                <a:cs typeface="Arial" panose="020B0604020202090204"/>
              </a:rPr>
              <a:t> </a:t>
            </a:r>
            <a:r>
              <a:rPr sz="3250" spc="25" dirty="0">
                <a:latin typeface="Arial" panose="020B0604020202090204"/>
                <a:cs typeface="Arial" panose="020B0604020202090204"/>
              </a:rPr>
              <a:t>and</a:t>
            </a:r>
            <a:r>
              <a:rPr sz="3250" spc="-20" dirty="0">
                <a:latin typeface="Arial" panose="020B0604020202090204"/>
                <a:cs typeface="Arial" panose="020B0604020202090204"/>
              </a:rPr>
              <a:t> </a:t>
            </a:r>
            <a:r>
              <a:rPr sz="3250" spc="40" dirty="0">
                <a:latin typeface="Arial" panose="020B0604020202090204"/>
                <a:cs typeface="Arial" panose="020B0604020202090204"/>
              </a:rPr>
              <a:t>distributive</a:t>
            </a:r>
            <a:endParaRPr sz="325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5304434"/>
            <a:ext cx="248285" cy="1762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4820"/>
              </a:lnSpc>
              <a:spcBef>
                <a:spcPts val="130"/>
              </a:spcBef>
            </a:pPr>
            <a:r>
              <a:rPr sz="4700" spc="185" dirty="0">
                <a:latin typeface="Arial" panose="020B0604020202090204"/>
                <a:cs typeface="Arial" panose="020B0604020202090204"/>
              </a:rPr>
              <a:t>-</a:t>
            </a:r>
            <a:endParaRPr sz="47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ts val="4000"/>
              </a:lnSpc>
            </a:pPr>
            <a:r>
              <a:rPr sz="4700" spc="185" dirty="0">
                <a:latin typeface="Arial" panose="020B0604020202090204"/>
                <a:cs typeface="Arial" panose="020B0604020202090204"/>
              </a:rPr>
              <a:t>-</a:t>
            </a:r>
            <a:endParaRPr sz="47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ts val="4820"/>
              </a:lnSpc>
            </a:pPr>
            <a:r>
              <a:rPr sz="4700" spc="185" dirty="0">
                <a:latin typeface="Arial" panose="020B0604020202090204"/>
                <a:cs typeface="Arial" panose="020B0604020202090204"/>
              </a:rPr>
              <a:t>-</a:t>
            </a:r>
            <a:endParaRPr sz="47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0300" y="5427471"/>
            <a:ext cx="3383279" cy="15392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10"/>
              </a:spcBef>
            </a:pPr>
            <a:r>
              <a:rPr sz="3250" spc="-130" dirty="0">
                <a:latin typeface="Arial" panose="020B0604020202090204"/>
                <a:cs typeface="Arial" panose="020B0604020202090204"/>
              </a:rPr>
              <a:t>(AB)C=A(BC) </a:t>
            </a:r>
            <a:r>
              <a:rPr sz="3250" spc="-125" dirty="0">
                <a:latin typeface="Arial" panose="020B0604020202090204"/>
                <a:cs typeface="Arial" panose="020B0604020202090204"/>
              </a:rPr>
              <a:t> </a:t>
            </a:r>
            <a:r>
              <a:rPr sz="3250" spc="-114" dirty="0">
                <a:latin typeface="Arial" panose="020B0604020202090204"/>
                <a:cs typeface="Arial" panose="020B0604020202090204"/>
              </a:rPr>
              <a:t>A(B+C) </a:t>
            </a:r>
            <a:r>
              <a:rPr sz="3250" spc="60" dirty="0">
                <a:latin typeface="Arial" panose="020B0604020202090204"/>
                <a:cs typeface="Arial" panose="020B0604020202090204"/>
              </a:rPr>
              <a:t>= </a:t>
            </a:r>
            <a:r>
              <a:rPr sz="3250" spc="-55" dirty="0">
                <a:latin typeface="Arial" panose="020B0604020202090204"/>
                <a:cs typeface="Arial" panose="020B0604020202090204"/>
              </a:rPr>
              <a:t>AB </a:t>
            </a:r>
            <a:r>
              <a:rPr sz="3250" spc="60" dirty="0">
                <a:latin typeface="Arial" panose="020B0604020202090204"/>
                <a:cs typeface="Arial" panose="020B0604020202090204"/>
              </a:rPr>
              <a:t>+ </a:t>
            </a:r>
            <a:r>
              <a:rPr sz="3250" spc="-85" dirty="0">
                <a:latin typeface="Arial" panose="020B0604020202090204"/>
                <a:cs typeface="Arial" panose="020B0604020202090204"/>
              </a:rPr>
              <a:t>AC </a:t>
            </a:r>
            <a:r>
              <a:rPr sz="3250" spc="-890" dirty="0">
                <a:latin typeface="Arial" panose="020B0604020202090204"/>
                <a:cs typeface="Arial" panose="020B0604020202090204"/>
              </a:rPr>
              <a:t> </a:t>
            </a:r>
            <a:r>
              <a:rPr sz="3250" spc="-114" dirty="0">
                <a:latin typeface="Arial" panose="020B0604020202090204"/>
                <a:cs typeface="Arial" panose="020B0604020202090204"/>
              </a:rPr>
              <a:t>(A+B)C</a:t>
            </a:r>
            <a:r>
              <a:rPr sz="3250" spc="-25" dirty="0">
                <a:latin typeface="Arial" panose="020B0604020202090204"/>
                <a:cs typeface="Arial" panose="020B0604020202090204"/>
              </a:rPr>
              <a:t> </a:t>
            </a:r>
            <a:r>
              <a:rPr sz="3250" spc="60" dirty="0">
                <a:latin typeface="Arial" panose="020B0604020202090204"/>
                <a:cs typeface="Arial" panose="020B0604020202090204"/>
              </a:rPr>
              <a:t>=</a:t>
            </a:r>
            <a:r>
              <a:rPr sz="3250" spc="-20" dirty="0">
                <a:latin typeface="Arial" panose="020B0604020202090204"/>
                <a:cs typeface="Arial" panose="020B0604020202090204"/>
              </a:rPr>
              <a:t> </a:t>
            </a:r>
            <a:r>
              <a:rPr sz="3250" spc="-85" dirty="0">
                <a:latin typeface="Arial" panose="020B0604020202090204"/>
                <a:cs typeface="Arial" panose="020B0604020202090204"/>
              </a:rPr>
              <a:t>AC</a:t>
            </a:r>
            <a:r>
              <a:rPr sz="3250" spc="-20" dirty="0">
                <a:latin typeface="Arial" panose="020B0604020202090204"/>
                <a:cs typeface="Arial" panose="020B0604020202090204"/>
              </a:rPr>
              <a:t> </a:t>
            </a:r>
            <a:r>
              <a:rPr sz="3250" spc="60" dirty="0">
                <a:latin typeface="Arial" panose="020B0604020202090204"/>
                <a:cs typeface="Arial" panose="020B0604020202090204"/>
              </a:rPr>
              <a:t>+</a:t>
            </a:r>
            <a:r>
              <a:rPr sz="3250" spc="-20" dirty="0">
                <a:latin typeface="Arial" panose="020B0604020202090204"/>
                <a:cs typeface="Arial" panose="020B0604020202090204"/>
              </a:rPr>
              <a:t> BC</a:t>
            </a:r>
            <a:endParaRPr sz="325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0" y="889000"/>
            <a:ext cx="1128268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50" dirty="0"/>
              <a:t>Vector</a:t>
            </a:r>
            <a:r>
              <a:rPr sz="5500" spc="-15" dirty="0"/>
              <a:t> </a:t>
            </a:r>
            <a:r>
              <a:rPr sz="5500" spc="165" dirty="0"/>
              <a:t>multiplication</a:t>
            </a:r>
            <a:r>
              <a:rPr sz="5500" spc="-10" dirty="0"/>
              <a:t> </a:t>
            </a:r>
            <a:r>
              <a:rPr sz="5500" spc="100" dirty="0"/>
              <a:t>in</a:t>
            </a:r>
            <a:r>
              <a:rPr sz="5500" spc="-15" dirty="0"/>
              <a:t> </a:t>
            </a:r>
            <a:r>
              <a:rPr sz="5500" spc="170" dirty="0"/>
              <a:t>Matrix</a:t>
            </a:r>
            <a:r>
              <a:rPr sz="5500" spc="-10" dirty="0"/>
              <a:t> </a:t>
            </a:r>
            <a:r>
              <a:rPr sz="5500" spc="175" dirty="0"/>
              <a:t>form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600" y="5905500"/>
            <a:ext cx="3285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00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-5" dirty="0">
                <a:latin typeface="Arial" panose="020B0604020202090204"/>
                <a:cs typeface="Arial" panose="020B0604020202090204"/>
              </a:rPr>
              <a:t>Cross</a:t>
            </a:r>
            <a:r>
              <a:rPr sz="3200" spc="-4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product?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5969" y="3650715"/>
            <a:ext cx="3086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425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endParaRPr sz="39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69046" y="3873628"/>
            <a:ext cx="20002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i="1" spc="-20" dirty="0">
                <a:latin typeface="Calibri" panose="020F0502020204030204"/>
                <a:cs typeface="Calibri" panose="020F0502020204030204"/>
              </a:rPr>
              <a:t>b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9453" y="4250031"/>
            <a:ext cx="43103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818005" algn="l"/>
                <a:tab pos="2795905" algn="l"/>
                <a:tab pos="4029075" algn="l"/>
              </a:tabLst>
            </a:pPr>
            <a:r>
              <a:rPr sz="3900" spc="190" dirty="0">
                <a:latin typeface="Tahoma" panose="020B0604030504040204"/>
                <a:cs typeface="Tahoma" panose="020B0604030504040204"/>
              </a:rPr>
              <a:t>= </a:t>
            </a:r>
            <a:r>
              <a:rPr sz="5850" spc="359" baseline="45000" dirty="0">
                <a:latin typeface="Tahoma" panose="020B0604030504040204"/>
                <a:cs typeface="Tahoma" panose="020B0604030504040204"/>
              </a:rPr>
              <a:t> </a:t>
            </a:r>
            <a:r>
              <a:rPr sz="3900" spc="365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4050" i="1" spc="547" baseline="-11000" dirty="0">
                <a:latin typeface="Calibri" panose="020F0502020204030204"/>
                <a:cs typeface="Calibri" panose="020F0502020204030204"/>
              </a:rPr>
              <a:t>a	</a:t>
            </a:r>
            <a:r>
              <a:rPr sz="3900" spc="175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4050" i="1" spc="262" baseline="-11000" dirty="0">
                <a:latin typeface="Calibri" panose="020F0502020204030204"/>
                <a:cs typeface="Calibri" panose="020F0502020204030204"/>
              </a:rPr>
              <a:t>a	</a:t>
            </a:r>
            <a:r>
              <a:rPr sz="3900" spc="260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4050" i="1" spc="390" baseline="-11000" dirty="0">
                <a:latin typeface="Calibri" panose="020F0502020204030204"/>
                <a:cs typeface="Calibri" panose="020F0502020204030204"/>
              </a:rPr>
              <a:t>a</a:t>
            </a:r>
            <a:r>
              <a:rPr sz="4050" i="1" spc="390" baseline="65000" dirty="0">
                <a:latin typeface="Yu Gothic" panose="020B0400000000000000" charset="-128"/>
                <a:cs typeface="Yu Gothic" panose="020B0400000000000000" charset="-128"/>
              </a:rPr>
              <a:t>	</a:t>
            </a:r>
            <a:r>
              <a:rPr sz="3900" spc="50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endParaRPr sz="39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8912" y="4467972"/>
            <a:ext cx="20002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i="1" spc="-20" dirty="0">
                <a:latin typeface="Calibri" panose="020F0502020204030204"/>
                <a:cs typeface="Calibri" panose="020F0502020204030204"/>
              </a:rPr>
              <a:t>b</a:t>
            </a:r>
            <a:endParaRPr sz="2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86917" y="4839453"/>
            <a:ext cx="4806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5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4050" i="1" spc="7" baseline="-12000" dirty="0">
                <a:latin typeface="Calibri" panose="020F0502020204030204"/>
                <a:cs typeface="Calibri" panose="020F0502020204030204"/>
              </a:rPr>
              <a:t>b</a:t>
            </a:r>
            <a:endParaRPr sz="4050" baseline="-1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900" y="2374900"/>
            <a:ext cx="5962015" cy="149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Char char="•"/>
              <a:tabLst>
                <a:tab pos="469900" algn="l"/>
              </a:tabLst>
            </a:pPr>
            <a:r>
              <a:rPr sz="3200" spc="35" dirty="0">
                <a:latin typeface="Arial" panose="020B0604020202090204"/>
                <a:cs typeface="Arial" panose="020B0604020202090204"/>
              </a:rPr>
              <a:t>Dot</a:t>
            </a:r>
            <a:r>
              <a:rPr sz="3200" spc="-3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product?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R="17780" algn="r">
              <a:lnSpc>
                <a:spcPts val="2405"/>
              </a:lnSpc>
              <a:spcBef>
                <a:spcPts val="3085"/>
              </a:spcBef>
              <a:tabLst>
                <a:tab pos="915035" algn="l"/>
              </a:tabLst>
            </a:pPr>
            <a:r>
              <a:rPr sz="3900" spc="1240" dirty="0">
                <a:latin typeface="Yu Gothic" panose="020B0400000000000000" charset="-128"/>
                <a:cs typeface="Yu Gothic" panose="020B0400000000000000" charset="-128"/>
              </a:rPr>
              <a:t>0	1</a:t>
            </a:r>
            <a:endParaRPr sz="3900">
              <a:latin typeface="Yu Gothic" panose="020B0400000000000000" charset="-128"/>
              <a:cs typeface="Yu Gothic" panose="020B0400000000000000" charset="-128"/>
            </a:endParaRPr>
          </a:p>
          <a:p>
            <a:pPr marR="504190" algn="ctr">
              <a:lnSpc>
                <a:spcPts val="2220"/>
              </a:lnSpc>
              <a:tabLst>
                <a:tab pos="569595" algn="l"/>
              </a:tabLst>
            </a:pPr>
            <a:r>
              <a:rPr sz="3700" spc="-130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3700" spc="204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370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5550" spc="-1672" baseline="1500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3700" spc="-235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r>
              <a:rPr sz="3700" spc="-9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3700" spc="210" dirty="0">
                <a:latin typeface="Tahoma" panose="020B0604030504040204"/>
                <a:cs typeface="Tahoma" panose="020B0604030504040204"/>
              </a:rPr>
              <a:t>=</a:t>
            </a:r>
            <a:r>
              <a:rPr sz="3700" spc="-350" dirty="0">
                <a:latin typeface="Tahoma" panose="020B0604030504040204"/>
                <a:cs typeface="Tahoma" panose="020B0604030504040204"/>
              </a:rPr>
              <a:t> </a:t>
            </a:r>
            <a:r>
              <a:rPr sz="3700" spc="-130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3700" spc="204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3900" i="1" spc="660" baseline="33000" dirty="0">
                <a:latin typeface="Cambria" panose="02040503050406030204"/>
                <a:cs typeface="Cambria" panose="02040503050406030204"/>
              </a:rPr>
              <a:t>T</a:t>
            </a:r>
            <a:r>
              <a:rPr sz="5550" spc="-1672" baseline="1500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3700" spc="-235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37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2552" y="4146027"/>
            <a:ext cx="13747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735" algn="l"/>
              </a:tabLst>
            </a:pPr>
            <a:r>
              <a:rPr sz="3900" spc="40" dirty="0">
                <a:latin typeface="Yu Gothic" panose="020B0400000000000000" charset="-128"/>
                <a:cs typeface="Yu Gothic" panose="020B0400000000000000" charset="-128"/>
              </a:rPr>
              <a:t>@	</a:t>
            </a:r>
            <a:r>
              <a:rPr sz="3900" spc="880" dirty="0">
                <a:latin typeface="Yu Gothic" panose="020B0400000000000000" charset="-128"/>
                <a:cs typeface="Yu Gothic" panose="020B0400000000000000" charset="-128"/>
              </a:rPr>
              <a:t>A</a:t>
            </a:r>
            <a:endParaRPr sz="3900">
              <a:latin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13534" y="4250031"/>
            <a:ext cx="48526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87400" algn="l"/>
                <a:tab pos="1902460" algn="l"/>
                <a:tab pos="3432175" algn="l"/>
              </a:tabLst>
            </a:pPr>
            <a:r>
              <a:rPr sz="3900" spc="190" dirty="0">
                <a:latin typeface="Tahoma" panose="020B0604030504040204"/>
                <a:cs typeface="Tahoma" panose="020B0604030504040204"/>
              </a:rPr>
              <a:t>=	</a:t>
            </a:r>
            <a:r>
              <a:rPr sz="3900" spc="425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4050" i="1" spc="742" baseline="-11000" dirty="0">
                <a:latin typeface="Calibri" panose="020F0502020204030204"/>
                <a:cs typeface="Calibri" panose="020F0502020204030204"/>
              </a:rPr>
              <a:t>a</a:t>
            </a:r>
            <a:r>
              <a:rPr sz="3900" spc="425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4050" i="1" spc="-30" baseline="-11000" dirty="0">
                <a:latin typeface="Calibri" panose="020F0502020204030204"/>
                <a:cs typeface="Calibri" panose="020F0502020204030204"/>
              </a:rPr>
              <a:t>b</a:t>
            </a:r>
            <a:r>
              <a:rPr sz="4050" i="1" baseline="-11000" dirty="0">
                <a:latin typeface="Calibri" panose="020F0502020204030204"/>
                <a:cs typeface="Calibri" panose="020F0502020204030204"/>
              </a:rPr>
              <a:t>	</a:t>
            </a:r>
            <a:r>
              <a:rPr sz="3900" spc="190" dirty="0">
                <a:latin typeface="Tahoma" panose="020B0604030504040204"/>
                <a:cs typeface="Tahoma" panose="020B0604030504040204"/>
              </a:rPr>
              <a:t>+</a:t>
            </a:r>
            <a:r>
              <a:rPr sz="3900" spc="-350" dirty="0">
                <a:latin typeface="Tahoma" panose="020B0604030504040204"/>
                <a:cs typeface="Tahoma" panose="020B0604030504040204"/>
              </a:rPr>
              <a:t> </a:t>
            </a:r>
            <a:r>
              <a:rPr sz="3900" spc="50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4050" i="1" spc="742" baseline="-11000" dirty="0">
                <a:latin typeface="Calibri" panose="020F0502020204030204"/>
                <a:cs typeface="Calibri" panose="020F0502020204030204"/>
              </a:rPr>
              <a:t>a</a:t>
            </a:r>
            <a:r>
              <a:rPr sz="3900" spc="50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4050" i="1" spc="-30" baseline="-11000" dirty="0">
                <a:latin typeface="Calibri" panose="020F0502020204030204"/>
                <a:cs typeface="Calibri" panose="020F0502020204030204"/>
              </a:rPr>
              <a:t>b</a:t>
            </a:r>
            <a:r>
              <a:rPr sz="4050" i="1" baseline="-11000" dirty="0">
                <a:latin typeface="Calibri" panose="020F0502020204030204"/>
                <a:cs typeface="Calibri" panose="020F0502020204030204"/>
              </a:rPr>
              <a:t>	</a:t>
            </a:r>
            <a:r>
              <a:rPr sz="3900" spc="190" dirty="0">
                <a:latin typeface="Tahoma" panose="020B0604030504040204"/>
                <a:cs typeface="Tahoma" panose="020B0604030504040204"/>
              </a:rPr>
              <a:t>+</a:t>
            </a:r>
            <a:r>
              <a:rPr sz="3900" spc="-350" dirty="0">
                <a:latin typeface="Tahoma" panose="020B0604030504040204"/>
                <a:cs typeface="Tahoma" panose="020B0604030504040204"/>
              </a:rPr>
              <a:t> </a:t>
            </a:r>
            <a:r>
              <a:rPr sz="3900" spc="30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4050" i="1" spc="742" baseline="-11000" dirty="0">
                <a:latin typeface="Calibri" panose="020F0502020204030204"/>
                <a:cs typeface="Calibri" panose="020F0502020204030204"/>
              </a:rPr>
              <a:t>a</a:t>
            </a:r>
            <a:r>
              <a:rPr sz="3900" spc="30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4050" i="1" spc="-30" baseline="-11000" dirty="0">
                <a:latin typeface="Calibri" panose="020F0502020204030204"/>
                <a:cs typeface="Calibri" panose="020F0502020204030204"/>
              </a:rPr>
              <a:t>b</a:t>
            </a:r>
            <a:endParaRPr sz="4050" baseline="-1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1739" y="3848830"/>
            <a:ext cx="4518660" cy="619760"/>
          </a:xfrm>
          <a:prstGeom prst="rect">
            <a:avLst/>
          </a:prstGeom>
        </p:spPr>
        <p:txBody>
          <a:bodyPr vert="horz" wrap="square" lIns="0" tIns="508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0"/>
              </a:spcBef>
              <a:tabLst>
                <a:tab pos="4277995" algn="l"/>
              </a:tabLst>
            </a:pPr>
            <a:r>
              <a:rPr sz="3900" spc="670" dirty="0">
                <a:latin typeface="Yu Gothic" panose="020B0400000000000000" charset="-128"/>
                <a:cs typeface="Yu Gothic" panose="020B0400000000000000" charset="-128"/>
              </a:rPr>
              <a:t> 	 </a:t>
            </a:r>
            <a:endParaRPr sz="3900">
              <a:latin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6200" y="6984882"/>
            <a:ext cx="250190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0" spc="315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endParaRPr sz="35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35452" y="7052742"/>
            <a:ext cx="20955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220" dirty="0">
                <a:latin typeface="MS Gothic" panose="020B0609070205080204" charset="-128"/>
                <a:cs typeface="MS Gothic" panose="020B0609070205080204" charset="-128"/>
              </a:rPr>
              <a:t>⇤</a:t>
            </a:r>
            <a:endParaRPr sz="2450">
              <a:latin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91918" y="7103439"/>
            <a:ext cx="2842260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162175" algn="l"/>
              </a:tabLst>
            </a:pPr>
            <a:r>
              <a:rPr sz="3500" spc="-1235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3500" spc="195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3500" spc="-28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3500" spc="-35" dirty="0">
                <a:latin typeface="Lucida Sans Unicode" panose="020B0602030504020204"/>
                <a:cs typeface="Lucida Sans Unicode" panose="020B0602030504020204"/>
              </a:rPr>
              <a:t>×</a:t>
            </a:r>
            <a:r>
              <a:rPr sz="3500" spc="-3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500" spc="-22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r>
              <a:rPr sz="3500" spc="-8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3500" spc="200" dirty="0">
                <a:latin typeface="Tahoma" panose="020B0604030504040204"/>
                <a:cs typeface="Tahoma" panose="020B0604030504040204"/>
              </a:rPr>
              <a:t>=</a:t>
            </a:r>
            <a:r>
              <a:rPr sz="35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434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3500" dirty="0">
                <a:latin typeface="MS UI Gothic" panose="020B0600070205080204" charset="-128"/>
                <a:cs typeface="MS UI Gothic" panose="020B0600070205080204" charset="-128"/>
              </a:rPr>
              <a:t>	</a:t>
            </a:r>
            <a:r>
              <a:rPr sz="3500" spc="-22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r>
              <a:rPr sz="3500" spc="-8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3500" spc="200" dirty="0">
                <a:latin typeface="Tahoma" panose="020B0604030504040204"/>
                <a:cs typeface="Tahoma" panose="020B0604030504040204"/>
              </a:rPr>
              <a:t>=</a:t>
            </a:r>
            <a:endParaRPr sz="3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08425" y="6200397"/>
            <a:ext cx="469900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00" spc="-940" dirty="0">
                <a:latin typeface="Yu Gothic" panose="020B0400000000000000" charset="-128"/>
                <a:cs typeface="Yu Gothic" panose="020B0400000000000000" charset="-128"/>
              </a:rPr>
              <a:t>0</a:t>
            </a:r>
            <a:r>
              <a:rPr sz="5250" spc="-1410" baseline="-101000" dirty="0">
                <a:latin typeface="Yu Gothic" panose="020B0400000000000000" charset="-128"/>
                <a:cs typeface="Yu Gothic" panose="020B0400000000000000" charset="-128"/>
              </a:rPr>
              <a:t>@</a:t>
            </a:r>
            <a:endParaRPr sz="5250" baseline="-101000">
              <a:latin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4423" y="7301129"/>
            <a:ext cx="2203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270" dirty="0">
                <a:latin typeface="Calibri" panose="020F0502020204030204"/>
                <a:cs typeface="Calibri" panose="020F0502020204030204"/>
              </a:rPr>
              <a:t>a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8824" y="6559810"/>
            <a:ext cx="3209290" cy="16433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35"/>
              </a:spcBef>
              <a:tabLst>
                <a:tab pos="1286510" algn="l"/>
                <a:tab pos="2704465" algn="l"/>
              </a:tabLst>
            </a:pPr>
            <a:r>
              <a:rPr sz="3500" spc="-145" dirty="0">
                <a:latin typeface="Tahoma" panose="020B0604030504040204"/>
                <a:cs typeface="Tahoma" panose="020B0604030504040204"/>
              </a:rPr>
              <a:t>0	</a:t>
            </a:r>
            <a:r>
              <a:rPr sz="3500" spc="-145" dirty="0">
                <a:latin typeface="Lucida Sans Unicode" panose="020B0602030504020204"/>
                <a:cs typeface="Lucida Sans Unicode" panose="020B0602030504020204"/>
              </a:rPr>
              <a:t>—</a:t>
            </a:r>
            <a:r>
              <a:rPr sz="3500" spc="-145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3675" i="1" spc="-217" baseline="-12000" dirty="0">
                <a:latin typeface="Calibri" panose="020F0502020204030204"/>
                <a:cs typeface="Calibri" panose="020F0502020204030204"/>
              </a:rPr>
              <a:t>a	</a:t>
            </a:r>
            <a:r>
              <a:rPr sz="3500" spc="165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3675" i="1" spc="247" baseline="-12000" dirty="0">
                <a:latin typeface="Calibri" panose="020F0502020204030204"/>
                <a:cs typeface="Calibri" panose="020F0502020204030204"/>
              </a:rPr>
              <a:t>a</a:t>
            </a:r>
            <a:endParaRPr sz="3675" baseline="-12000">
              <a:latin typeface="Calibri" panose="020F0502020204030204"/>
              <a:cs typeface="Calibri" panose="020F0502020204030204"/>
            </a:endParaRPr>
          </a:p>
          <a:p>
            <a:pPr marL="231140">
              <a:lnSpc>
                <a:spcPct val="100000"/>
              </a:lnSpc>
              <a:spcBef>
                <a:spcPts val="45"/>
              </a:spcBef>
              <a:tabLst>
                <a:tab pos="1562100" algn="l"/>
                <a:tab pos="2512060" algn="l"/>
              </a:tabLst>
            </a:pPr>
            <a:r>
              <a:rPr sz="3500" spc="155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3675" i="1" spc="232" baseline="-12000" dirty="0">
                <a:latin typeface="Calibri" panose="020F0502020204030204"/>
                <a:cs typeface="Calibri" panose="020F0502020204030204"/>
              </a:rPr>
              <a:t>a	</a:t>
            </a:r>
            <a:r>
              <a:rPr sz="3500" spc="-145" dirty="0">
                <a:latin typeface="Tahoma" panose="020B0604030504040204"/>
                <a:cs typeface="Tahoma" panose="020B0604030504040204"/>
              </a:rPr>
              <a:t>0	</a:t>
            </a:r>
            <a:r>
              <a:rPr sz="3500" spc="-175" dirty="0">
                <a:latin typeface="Lucida Sans Unicode" panose="020B0602030504020204"/>
                <a:cs typeface="Lucida Sans Unicode" panose="020B0602030504020204"/>
              </a:rPr>
              <a:t>—</a:t>
            </a:r>
            <a:r>
              <a:rPr sz="3500" spc="-175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endParaRPr sz="3500">
              <a:latin typeface="MS UI Gothic" panose="020B0600070205080204" charset="-128"/>
              <a:cs typeface="MS UI Gothic" panose="020B0600070205080204" charset="-128"/>
            </a:endParaRPr>
          </a:p>
          <a:p>
            <a:pPr marL="50800">
              <a:lnSpc>
                <a:spcPct val="100000"/>
              </a:lnSpc>
              <a:spcBef>
                <a:spcPts val="45"/>
              </a:spcBef>
              <a:tabLst>
                <a:tab pos="1437640" algn="l"/>
                <a:tab pos="2811145" algn="l"/>
              </a:tabLst>
            </a:pPr>
            <a:r>
              <a:rPr sz="3500" spc="-140" dirty="0">
                <a:latin typeface="Lucida Sans Unicode" panose="020B0602030504020204"/>
                <a:cs typeface="Lucida Sans Unicode" panose="020B0602030504020204"/>
              </a:rPr>
              <a:t>—</a:t>
            </a:r>
            <a:r>
              <a:rPr sz="3500" spc="-140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3675" i="1" spc="-209" baseline="-12000" dirty="0">
                <a:latin typeface="Calibri" panose="020F0502020204030204"/>
                <a:cs typeface="Calibri" panose="020F0502020204030204"/>
              </a:rPr>
              <a:t>a	</a:t>
            </a:r>
            <a:r>
              <a:rPr sz="3500" spc="335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3675" i="1" spc="502" baseline="-12000" dirty="0">
                <a:latin typeface="Calibri" panose="020F0502020204030204"/>
                <a:cs typeface="Calibri" panose="020F0502020204030204"/>
              </a:rPr>
              <a:t>a	</a:t>
            </a:r>
            <a:r>
              <a:rPr sz="3500" spc="-145" dirty="0">
                <a:latin typeface="Tahoma" panose="020B0604030504040204"/>
                <a:cs typeface="Tahoma" panose="020B0604030504040204"/>
              </a:rPr>
              <a:t>0</a:t>
            </a:r>
            <a:endParaRPr sz="3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6384" y="6200397"/>
            <a:ext cx="1767839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00" spc="1145" dirty="0">
                <a:latin typeface="Yu Gothic" panose="020B0400000000000000" charset="-128"/>
                <a:cs typeface="Yu Gothic" panose="020B0400000000000000" charset="-128"/>
              </a:rPr>
              <a:t>1</a:t>
            </a:r>
            <a:r>
              <a:rPr sz="3500" spc="-409" dirty="0">
                <a:latin typeface="Yu Gothic" panose="020B0400000000000000" charset="-128"/>
                <a:cs typeface="Yu Gothic" panose="020B0400000000000000" charset="-128"/>
              </a:rPr>
              <a:t> </a:t>
            </a:r>
            <a:r>
              <a:rPr sz="3500" spc="1140" dirty="0">
                <a:latin typeface="Yu Gothic" panose="020B0400000000000000" charset="-128"/>
                <a:cs typeface="Yu Gothic" panose="020B0400000000000000" charset="-128"/>
              </a:rPr>
              <a:t>0</a:t>
            </a:r>
            <a:r>
              <a:rPr sz="5250" spc="607" baseline="-45000" dirty="0"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3675" i="1" spc="232" baseline="-76000" dirty="0">
                <a:latin typeface="Calibri" panose="020F0502020204030204"/>
                <a:cs typeface="Calibri" panose="020F0502020204030204"/>
              </a:rPr>
              <a:t>b</a:t>
            </a:r>
            <a:r>
              <a:rPr sz="3500" spc="1145" dirty="0">
                <a:latin typeface="Yu Gothic" panose="020B0400000000000000" charset="-128"/>
                <a:cs typeface="Yu Gothic" panose="020B0400000000000000" charset="-128"/>
              </a:rPr>
              <a:t>1</a:t>
            </a:r>
            <a:endParaRPr sz="3500">
              <a:latin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11784" y="7009098"/>
            <a:ext cx="887094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0" spc="819" dirty="0">
                <a:latin typeface="Yu Gothic" panose="020B0400000000000000" charset="-128"/>
                <a:cs typeface="Yu Gothic" panose="020B0400000000000000" charset="-128"/>
              </a:rPr>
              <a:t>A</a:t>
            </a:r>
            <a:r>
              <a:rPr sz="3500" spc="-409" dirty="0">
                <a:latin typeface="Yu Gothic" panose="020B0400000000000000" charset="-128"/>
                <a:cs typeface="Yu Gothic" panose="020B0400000000000000" charset="-128"/>
              </a:rPr>
              <a:t> </a:t>
            </a:r>
            <a:r>
              <a:rPr sz="3500" spc="70" dirty="0">
                <a:latin typeface="Yu Gothic" panose="020B0400000000000000" charset="-128"/>
                <a:cs typeface="Yu Gothic" panose="020B0400000000000000" charset="-128"/>
              </a:rPr>
              <a:t>@</a:t>
            </a:r>
            <a:endParaRPr sz="3500">
              <a:latin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91149" y="7098929"/>
            <a:ext cx="245745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0" spc="65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endParaRPr sz="35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11396" y="7301129"/>
            <a:ext cx="18351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i="1" spc="-20" dirty="0">
                <a:latin typeface="Calibri" panose="020F0502020204030204"/>
                <a:cs typeface="Calibri" panose="020F0502020204030204"/>
              </a:rPr>
              <a:t>b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71386" y="7638093"/>
            <a:ext cx="443230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500" spc="10" dirty="0">
                <a:latin typeface="MS UI Gothic" panose="020B0600070205080204" charset="-128"/>
                <a:cs typeface="MS UI Gothic" panose="020B0600070205080204" charset="-128"/>
              </a:rPr>
              <a:t>z</a:t>
            </a:r>
            <a:r>
              <a:rPr sz="3675" i="1" spc="15" baseline="-12000" dirty="0">
                <a:latin typeface="Calibri" panose="020F0502020204030204"/>
                <a:cs typeface="Calibri" panose="020F0502020204030204"/>
              </a:rPr>
              <a:t>b</a:t>
            </a:r>
            <a:endParaRPr sz="3675" baseline="-1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96000" y="8483600"/>
            <a:ext cx="3074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Arial" panose="020B0604020202090204"/>
                <a:cs typeface="Arial" panose="020B0604020202090204"/>
              </a:rPr>
              <a:t>dual</a:t>
            </a:r>
            <a:r>
              <a:rPr sz="24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20" dirty="0">
                <a:latin typeface="Arial" panose="020B0604020202090204"/>
                <a:cs typeface="Arial" panose="020B0604020202090204"/>
              </a:rPr>
              <a:t>matrix</a:t>
            </a:r>
            <a:r>
              <a:rPr sz="2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40" dirty="0">
                <a:latin typeface="Arial" panose="020B0604020202090204"/>
                <a:cs typeface="Arial" panose="020B0604020202090204"/>
              </a:rPr>
              <a:t>of</a:t>
            </a:r>
            <a:r>
              <a:rPr sz="24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25" dirty="0">
                <a:latin typeface="Arial" panose="020B0604020202090204"/>
                <a:cs typeface="Arial" panose="020B0604020202090204"/>
              </a:rPr>
              <a:t>vector</a:t>
            </a:r>
            <a:r>
              <a:rPr sz="24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2400" spc="-50" dirty="0">
                <a:latin typeface="Arial" panose="020B0604020202090204"/>
                <a:cs typeface="Arial" panose="020B0604020202090204"/>
              </a:rPr>
              <a:t>a</a:t>
            </a:r>
            <a:endParaRPr sz="2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" y="498475"/>
            <a:ext cx="12268200" cy="8756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8" name="object 8"/>
          <p:cNvSpPr txBox="1"/>
          <p:nvPr/>
        </p:nvSpPr>
        <p:spPr>
          <a:xfrm>
            <a:off x="6400800" y="9315805"/>
            <a:ext cx="2019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 panose="020B0604020202090204"/>
                <a:cs typeface="Arial" panose="020B0604020202090204"/>
              </a:rPr>
            </a:fld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352800" y="876300"/>
            <a:ext cx="6302375" cy="90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800" spc="70" dirty="0"/>
              <a:t>Transformation</a:t>
            </a:r>
            <a:endParaRPr sz="5800"/>
          </a:p>
        </p:txBody>
      </p:sp>
      <p:sp>
        <p:nvSpPr>
          <p:cNvPr id="6" name="object 3"/>
          <p:cNvSpPr txBox="1"/>
          <p:nvPr/>
        </p:nvSpPr>
        <p:spPr>
          <a:xfrm>
            <a:off x="990600" y="2331106"/>
            <a:ext cx="7462520" cy="2854325"/>
          </a:xfrm>
          <a:prstGeom prst="rect">
            <a:avLst/>
          </a:prstGeom>
        </p:spPr>
        <p:txBody>
          <a:bodyPr vert="horz" wrap="square" lIns="0" tIns="259715" rIns="0" bIns="0" rtlCol="0">
            <a:spAutoFit/>
          </a:bodyPr>
          <a:p>
            <a:pPr marL="457200" indent="-444500">
              <a:lnSpc>
                <a:spcPct val="100000"/>
              </a:lnSpc>
              <a:spcBef>
                <a:spcPts val="2045"/>
              </a:spcBef>
              <a:buSzPct val="145000"/>
              <a:buFont typeface="Arial" panose="020B0604020202090204"/>
              <a:buChar char="•"/>
              <a:tabLst>
                <a:tab pos="457200" algn="l"/>
              </a:tabLst>
            </a:pPr>
            <a:r>
              <a:rPr sz="3200" b="1" spc="70" dirty="0">
                <a:latin typeface="Arial" panose="020B0604020202090204"/>
                <a:cs typeface="Arial" panose="020B0604020202090204"/>
              </a:rPr>
              <a:t>M</a:t>
            </a:r>
            <a:r>
              <a:rPr sz="3200" spc="70" dirty="0">
                <a:latin typeface="Arial" panose="020B0604020202090204"/>
                <a:cs typeface="Arial" panose="020B0604020202090204"/>
              </a:rPr>
              <a:t>odel</a:t>
            </a:r>
            <a:r>
              <a:rPr sz="32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transformation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(placing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objects)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57200" indent="-444500">
              <a:lnSpc>
                <a:spcPct val="100000"/>
              </a:lnSpc>
              <a:spcBef>
                <a:spcPts val="4260"/>
              </a:spcBef>
              <a:buSzPct val="145000"/>
              <a:buFont typeface="Arial" panose="020B0604020202090204"/>
              <a:buChar char="•"/>
              <a:tabLst>
                <a:tab pos="457200" algn="l"/>
              </a:tabLst>
            </a:pPr>
            <a:r>
              <a:rPr sz="3200" b="1" spc="-20" dirty="0">
                <a:latin typeface="Arial" panose="020B0604020202090204"/>
                <a:cs typeface="Arial" panose="020B0604020202090204"/>
              </a:rPr>
              <a:t>V</a:t>
            </a:r>
            <a:r>
              <a:rPr sz="3200" spc="-20" dirty="0">
                <a:latin typeface="Arial" panose="020B0604020202090204"/>
                <a:cs typeface="Arial" panose="020B0604020202090204"/>
              </a:rPr>
              <a:t>iew</a:t>
            </a:r>
            <a:r>
              <a:rPr sz="32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transformation</a:t>
            </a:r>
            <a:r>
              <a:rPr sz="32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(placing</a:t>
            </a:r>
            <a:r>
              <a:rPr sz="32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35" dirty="0">
                <a:latin typeface="Arial" panose="020B0604020202090204"/>
                <a:cs typeface="Arial" panose="020B0604020202090204"/>
              </a:rPr>
              <a:t>camera)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57200" indent="-444500">
              <a:lnSpc>
                <a:spcPct val="100000"/>
              </a:lnSpc>
              <a:spcBef>
                <a:spcPts val="4260"/>
              </a:spcBef>
              <a:buSzPct val="145000"/>
              <a:buFont typeface="Arial" panose="020B0604020202090204"/>
              <a:buChar char="•"/>
              <a:tabLst>
                <a:tab pos="457200" algn="l"/>
              </a:tabLst>
            </a:pPr>
            <a:r>
              <a:rPr sz="3200" b="1" spc="20" dirty="0">
                <a:latin typeface="Arial" panose="020B0604020202090204"/>
                <a:cs typeface="Arial" panose="020B0604020202090204"/>
              </a:rPr>
              <a:t>P</a:t>
            </a:r>
            <a:r>
              <a:rPr sz="3200" spc="20" dirty="0">
                <a:latin typeface="Arial" panose="020B0604020202090204"/>
                <a:cs typeface="Arial" panose="020B0604020202090204"/>
              </a:rPr>
              <a:t>rojection</a:t>
            </a:r>
            <a:r>
              <a:rPr sz="3200" spc="-3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transformation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1435100" y="5208523"/>
            <a:ext cx="216535" cy="13462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854200" y="5125720"/>
            <a:ext cx="9206865" cy="134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38100" marR="30480">
              <a:lnSpc>
                <a:spcPct val="155000"/>
              </a:lnSpc>
              <a:spcBef>
                <a:spcPts val="95"/>
              </a:spcBef>
            </a:pPr>
            <a:r>
              <a:rPr sz="2800" spc="-35" dirty="0">
                <a:latin typeface="Arial" panose="020B0604020202090204"/>
                <a:cs typeface="Arial" panose="020B0604020202090204"/>
              </a:rPr>
              <a:t>Orthographic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35" dirty="0">
                <a:latin typeface="Arial" panose="020B0604020202090204"/>
                <a:cs typeface="Arial" panose="020B0604020202090204"/>
              </a:rPr>
              <a:t>projection</a:t>
            </a:r>
            <a:r>
              <a:rPr sz="28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40" dirty="0">
                <a:latin typeface="Arial" panose="020B0604020202090204"/>
                <a:cs typeface="Arial" panose="020B0604020202090204"/>
              </a:rPr>
              <a:t>(cuboid</a:t>
            </a:r>
            <a:r>
              <a:rPr sz="28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25" dirty="0">
                <a:latin typeface="Arial" panose="020B0604020202090204"/>
                <a:cs typeface="Arial" panose="020B0604020202090204"/>
              </a:rPr>
              <a:t>to</a:t>
            </a:r>
            <a:r>
              <a:rPr sz="28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20" dirty="0">
                <a:latin typeface="Arial" panose="020B0604020202090204"/>
                <a:cs typeface="Arial" panose="020B0604020202090204"/>
              </a:rPr>
              <a:t>“canonical”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15" dirty="0">
                <a:latin typeface="Arial" panose="020B0604020202090204"/>
                <a:cs typeface="Arial" panose="020B0604020202090204"/>
              </a:rPr>
              <a:t>cube</a:t>
            </a:r>
            <a:r>
              <a:rPr sz="28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2800" dirty="0">
                <a:latin typeface="Arial" panose="020B0604020202090204"/>
                <a:cs typeface="Arial" panose="020B0604020202090204"/>
              </a:rPr>
              <a:t>[-1,</a:t>
            </a:r>
            <a:r>
              <a:rPr sz="28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90" dirty="0">
                <a:latin typeface="Arial" panose="020B0604020202090204"/>
                <a:cs typeface="Arial" panose="020B0604020202090204"/>
              </a:rPr>
              <a:t>1]</a:t>
            </a:r>
            <a:r>
              <a:rPr sz="2775" spc="-135" baseline="20000" dirty="0">
                <a:latin typeface="Arial" panose="020B0604020202090204"/>
                <a:cs typeface="Arial" panose="020B0604020202090204"/>
              </a:rPr>
              <a:t>3</a:t>
            </a:r>
            <a:r>
              <a:rPr sz="2800" spc="-90" dirty="0">
                <a:latin typeface="Arial" panose="020B0604020202090204"/>
                <a:cs typeface="Arial" panose="020B0604020202090204"/>
              </a:rPr>
              <a:t>) </a:t>
            </a:r>
            <a:r>
              <a:rPr sz="2800" spc="-76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55" dirty="0">
                <a:latin typeface="Arial" panose="020B0604020202090204"/>
                <a:cs typeface="Arial" panose="020B0604020202090204"/>
              </a:rPr>
              <a:t>Perspective</a:t>
            </a:r>
            <a:r>
              <a:rPr sz="28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35" dirty="0">
                <a:latin typeface="Arial" panose="020B0604020202090204"/>
                <a:cs typeface="Arial" panose="020B0604020202090204"/>
              </a:rPr>
              <a:t>projection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60" dirty="0">
                <a:latin typeface="Arial" panose="020B0604020202090204"/>
                <a:cs typeface="Arial" panose="020B0604020202090204"/>
              </a:rPr>
              <a:t>(frustum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25" dirty="0">
                <a:latin typeface="Arial" panose="020B0604020202090204"/>
                <a:cs typeface="Arial" panose="020B0604020202090204"/>
              </a:rPr>
              <a:t>to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20" dirty="0">
                <a:latin typeface="Arial" panose="020B0604020202090204"/>
                <a:cs typeface="Arial" panose="020B0604020202090204"/>
              </a:rPr>
              <a:t>“canonical”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65" dirty="0">
                <a:latin typeface="Arial" panose="020B0604020202090204"/>
                <a:cs typeface="Arial" panose="020B0604020202090204"/>
              </a:rPr>
              <a:t>cube)</a:t>
            </a:r>
            <a:endParaRPr sz="28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450850"/>
            <a:ext cx="12598400" cy="8851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" y="361950"/>
            <a:ext cx="12680950" cy="9029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327025"/>
            <a:ext cx="12623800" cy="90995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527050"/>
            <a:ext cx="12458700" cy="8699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501650"/>
            <a:ext cx="12592050" cy="8750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" y="479425"/>
            <a:ext cx="12560300" cy="87947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0" y="546100"/>
            <a:ext cx="12420600" cy="8661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0800" y="3579367"/>
            <a:ext cx="10370185" cy="2349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2095500">
              <a:lnSpc>
                <a:spcPct val="100000"/>
              </a:lnSpc>
              <a:spcBef>
                <a:spcPts val="115"/>
              </a:spcBef>
            </a:pPr>
            <a:r>
              <a:rPr sz="6000" spc="-105" dirty="0"/>
              <a:t>A </a:t>
            </a:r>
            <a:r>
              <a:rPr sz="6000" spc="90" dirty="0">
                <a:solidFill>
                  <a:srgbClr val="EE220C"/>
                </a:solidFill>
              </a:rPr>
              <a:t>Swift </a:t>
            </a:r>
            <a:r>
              <a:rPr sz="6000" spc="40" dirty="0"/>
              <a:t>and </a:t>
            </a:r>
            <a:r>
              <a:rPr sz="6000" spc="40" dirty="0">
                <a:solidFill>
                  <a:srgbClr val="EE220C"/>
                </a:solidFill>
              </a:rPr>
              <a:t>Brutal </a:t>
            </a:r>
            <a:r>
              <a:rPr sz="6000" spc="45" dirty="0">
                <a:solidFill>
                  <a:srgbClr val="EE220C"/>
                </a:solidFill>
              </a:rPr>
              <a:t> </a:t>
            </a:r>
            <a:r>
              <a:rPr sz="6000" spc="80" dirty="0"/>
              <a:t>Introduction</a:t>
            </a:r>
            <a:r>
              <a:rPr sz="6000" spc="-20" dirty="0"/>
              <a:t> </a:t>
            </a:r>
            <a:r>
              <a:rPr sz="6000" spc="170" dirty="0"/>
              <a:t>to</a:t>
            </a:r>
            <a:r>
              <a:rPr sz="6000" spc="-15" dirty="0"/>
              <a:t> </a:t>
            </a:r>
            <a:r>
              <a:rPr sz="6000" spc="-35" dirty="0"/>
              <a:t>Linear</a:t>
            </a:r>
            <a:r>
              <a:rPr sz="6000" spc="-15" dirty="0"/>
              <a:t> </a:t>
            </a:r>
            <a:r>
              <a:rPr sz="6000" spc="-10" dirty="0"/>
              <a:t>Algebra!</a:t>
            </a:r>
            <a:endParaRPr sz="6000"/>
          </a:p>
          <a:p>
            <a:pPr marR="207010" algn="ctr">
              <a:lnSpc>
                <a:spcPct val="100000"/>
              </a:lnSpc>
              <a:spcBef>
                <a:spcPts val="1000"/>
              </a:spcBef>
            </a:pPr>
            <a:r>
              <a:rPr sz="2400" spc="-60" dirty="0"/>
              <a:t>(in</a:t>
            </a:r>
            <a:r>
              <a:rPr sz="2400" spc="-15" dirty="0"/>
              <a:t> </a:t>
            </a:r>
            <a:r>
              <a:rPr sz="2400" spc="40" dirty="0"/>
              <a:t>fact</a:t>
            </a:r>
            <a:r>
              <a:rPr sz="2400" spc="-15" dirty="0"/>
              <a:t> </a:t>
            </a:r>
            <a:r>
              <a:rPr sz="2400" spc="10" dirty="0"/>
              <a:t>it’s</a:t>
            </a:r>
            <a:r>
              <a:rPr sz="2400" spc="-15" dirty="0"/>
              <a:t> </a:t>
            </a:r>
            <a:r>
              <a:rPr sz="2400" spc="-10" dirty="0"/>
              <a:t>relatively</a:t>
            </a:r>
            <a:r>
              <a:rPr sz="2400" spc="-15" dirty="0"/>
              <a:t> </a:t>
            </a:r>
            <a:r>
              <a:rPr sz="2400" spc="-45" dirty="0"/>
              <a:t>easy…)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396875"/>
            <a:ext cx="12573000" cy="89598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444500"/>
            <a:ext cx="12522200" cy="8864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485775"/>
            <a:ext cx="12547600" cy="87820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396875"/>
            <a:ext cx="12471400" cy="89598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" y="752475"/>
            <a:ext cx="12401550" cy="82486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65200" y="2279431"/>
            <a:ext cx="5819140" cy="1889760"/>
          </a:xfrm>
          <a:prstGeom prst="rect">
            <a:avLst/>
          </a:prstGeom>
        </p:spPr>
        <p:txBody>
          <a:bodyPr vert="horz" wrap="square" lIns="0" tIns="285750" rIns="0" bIns="0" rtlCol="0">
            <a:spAutoFit/>
          </a:bodyPr>
          <a:p>
            <a:pPr marL="482600" indent="-444500">
              <a:lnSpc>
                <a:spcPct val="100000"/>
              </a:lnSpc>
              <a:spcBef>
                <a:spcPts val="225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-30" dirty="0">
                <a:solidFill>
                  <a:schemeClr val="bg2"/>
                </a:solidFill>
                <a:latin typeface="Arial" panose="020B0604020202090204"/>
                <a:cs typeface="Arial" panose="020B0604020202090204"/>
              </a:rPr>
              <a:t>3D</a:t>
            </a:r>
            <a:r>
              <a:rPr sz="3200" spc="-25" dirty="0">
                <a:solidFill>
                  <a:schemeClr val="bg2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20" dirty="0">
                <a:solidFill>
                  <a:schemeClr val="bg2"/>
                </a:solidFill>
                <a:latin typeface="Arial" panose="020B0604020202090204"/>
                <a:cs typeface="Arial" panose="020B0604020202090204"/>
              </a:rPr>
              <a:t>transformations</a:t>
            </a:r>
            <a:endParaRPr sz="3200">
              <a:solidFill>
                <a:schemeClr val="bg2"/>
              </a:solidFill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56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-240" dirty="0">
                <a:latin typeface="Arial" panose="020B0604020202090204"/>
                <a:cs typeface="Arial" panose="020B0604020202090204"/>
              </a:rPr>
              <a:t>V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iewing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240" dirty="0">
                <a:latin typeface="Arial" panose="020B0604020202090204"/>
                <a:cs typeface="Arial" panose="020B0604020202090204"/>
              </a:rPr>
              <a:t>(</a:t>
            </a:r>
            <a:r>
              <a:rPr sz="3200" dirty="0">
                <a:latin typeface="宋体" panose="02010600030101010101" pitchFamily="2" charset="-122"/>
                <a:cs typeface="宋体" panose="02010600030101010101" pitchFamily="2" charset="-122"/>
              </a:rPr>
              <a:t>观测</a:t>
            </a:r>
            <a:r>
              <a:rPr sz="3200" spc="-240" dirty="0">
                <a:latin typeface="Arial" panose="020B0604020202090204"/>
                <a:cs typeface="Arial" panose="020B0604020202090204"/>
              </a:rPr>
              <a:t>)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transformation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4205223"/>
            <a:ext cx="216535" cy="152400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9600" y="4432300"/>
            <a:ext cx="556768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95" dirty="0">
                <a:latin typeface="Arial" panose="020B0604020202090204"/>
                <a:cs typeface="Arial" panose="020B0604020202090204"/>
              </a:rPr>
              <a:t>V</a:t>
            </a:r>
            <a:r>
              <a:rPr sz="2800" spc="-55" dirty="0">
                <a:latin typeface="Arial" panose="020B0604020202090204"/>
                <a:cs typeface="Arial" panose="020B0604020202090204"/>
              </a:rPr>
              <a:t>iew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260" dirty="0">
                <a:latin typeface="Arial" panose="020B0604020202090204"/>
                <a:cs typeface="Arial" panose="020B0604020202090204"/>
              </a:rPr>
              <a:t>(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视图</a:t>
            </a:r>
            <a:r>
              <a:rPr sz="2800" spc="-260" dirty="0">
                <a:latin typeface="Arial" panose="020B0604020202090204"/>
                <a:cs typeface="Arial" panose="020B0604020202090204"/>
              </a:rPr>
              <a:t>)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150" dirty="0">
                <a:latin typeface="Arial" panose="020B0604020202090204"/>
                <a:cs typeface="Arial" panose="020B0604020202090204"/>
              </a:rPr>
              <a:t>/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70" dirty="0">
                <a:latin typeface="Arial" panose="020B0604020202090204"/>
                <a:cs typeface="Arial" panose="020B0604020202090204"/>
              </a:rPr>
              <a:t>Camera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40" dirty="0">
                <a:latin typeface="Arial" panose="020B0604020202090204"/>
                <a:cs typeface="Arial" panose="020B0604020202090204"/>
              </a:rPr>
              <a:t>transformation</a:t>
            </a:r>
            <a:endParaRPr sz="28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2540"/>
              </a:spcBef>
            </a:pPr>
            <a:r>
              <a:rPr sz="2800" spc="-105" dirty="0">
                <a:latin typeface="Arial" panose="020B0604020202090204"/>
                <a:cs typeface="Arial" panose="020B0604020202090204"/>
              </a:rPr>
              <a:t>P</a:t>
            </a:r>
            <a:r>
              <a:rPr sz="2800" spc="-110" dirty="0">
                <a:latin typeface="Arial" panose="020B0604020202090204"/>
                <a:cs typeface="Arial" panose="020B0604020202090204"/>
              </a:rPr>
              <a:t>r</a:t>
            </a:r>
            <a:r>
              <a:rPr sz="2800" spc="-35" dirty="0">
                <a:latin typeface="Arial" panose="020B0604020202090204"/>
                <a:cs typeface="Arial" panose="020B0604020202090204"/>
              </a:rPr>
              <a:t>ojection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260" dirty="0">
                <a:latin typeface="Arial" panose="020B0604020202090204"/>
                <a:cs typeface="Arial" panose="020B0604020202090204"/>
              </a:rPr>
              <a:t>(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投影</a:t>
            </a:r>
            <a:r>
              <a:rPr sz="2800" spc="-260" dirty="0">
                <a:latin typeface="Arial" panose="020B0604020202090204"/>
                <a:cs typeface="Arial" panose="020B0604020202090204"/>
              </a:rPr>
              <a:t>)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40" dirty="0">
                <a:latin typeface="Arial" panose="020B0604020202090204"/>
                <a:cs typeface="Arial" panose="020B0604020202090204"/>
              </a:rPr>
              <a:t>transformation</a:t>
            </a:r>
            <a:endParaRPr sz="2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5703823"/>
            <a:ext cx="216535" cy="152400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4100" y="5930900"/>
            <a:ext cx="461708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latin typeface="Arial" panose="020B0604020202090204"/>
                <a:cs typeface="Arial" panose="020B0604020202090204"/>
              </a:rPr>
              <a:t>Orthographic </a:t>
            </a:r>
            <a:r>
              <a:rPr sz="2800" spc="-260" dirty="0">
                <a:latin typeface="Arial" panose="020B0604020202090204"/>
                <a:cs typeface="Arial" panose="020B0604020202090204"/>
              </a:rPr>
              <a:t>(</a:t>
            </a:r>
            <a:r>
              <a:rPr sz="2800" spc="-260" dirty="0">
                <a:latin typeface="宋体" panose="02010600030101010101" pitchFamily="2" charset="-122"/>
                <a:cs typeface="宋体" panose="02010600030101010101" pitchFamily="2" charset="-122"/>
              </a:rPr>
              <a:t>正交</a:t>
            </a:r>
            <a:r>
              <a:rPr sz="2800" spc="-260" dirty="0">
                <a:latin typeface="Arial" panose="020B0604020202090204"/>
                <a:cs typeface="Arial" panose="020B0604020202090204"/>
              </a:rPr>
              <a:t>) </a:t>
            </a:r>
            <a:r>
              <a:rPr sz="2800" spc="-5" dirty="0">
                <a:latin typeface="Arial" panose="020B0604020202090204"/>
                <a:cs typeface="Arial" panose="020B0604020202090204"/>
              </a:rPr>
              <a:t>p</a:t>
            </a:r>
            <a:r>
              <a:rPr sz="2800" spc="-60" dirty="0">
                <a:latin typeface="Arial" panose="020B0604020202090204"/>
                <a:cs typeface="Arial" panose="020B0604020202090204"/>
              </a:rPr>
              <a:t>r</a:t>
            </a:r>
            <a:r>
              <a:rPr sz="2800" spc="-35" dirty="0">
                <a:latin typeface="Arial" panose="020B0604020202090204"/>
                <a:cs typeface="Arial" panose="020B0604020202090204"/>
              </a:rPr>
              <a:t>ojection</a:t>
            </a:r>
            <a:endParaRPr sz="28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2540"/>
              </a:spcBef>
            </a:pPr>
            <a:r>
              <a:rPr sz="2800" spc="-55" dirty="0">
                <a:latin typeface="Arial" panose="020B0604020202090204"/>
                <a:cs typeface="Arial" panose="020B0604020202090204"/>
              </a:rPr>
              <a:t>Perspective </a:t>
            </a:r>
            <a:r>
              <a:rPr sz="2800" spc="-260" dirty="0">
                <a:latin typeface="Arial" panose="020B0604020202090204"/>
                <a:cs typeface="Arial" panose="020B0604020202090204"/>
              </a:rPr>
              <a:t>(</a:t>
            </a:r>
            <a:r>
              <a:rPr sz="2800" spc="-260" dirty="0">
                <a:latin typeface="宋体" panose="02010600030101010101" pitchFamily="2" charset="-122"/>
                <a:cs typeface="宋体" panose="02010600030101010101" pitchFamily="2" charset="-122"/>
              </a:rPr>
              <a:t>透视</a:t>
            </a:r>
            <a:r>
              <a:rPr sz="2800" spc="-260" dirty="0">
                <a:latin typeface="Arial" panose="020B0604020202090204"/>
                <a:cs typeface="Arial" panose="020B0604020202090204"/>
              </a:rPr>
              <a:t>) </a:t>
            </a:r>
            <a:r>
              <a:rPr sz="2800" spc="-5" dirty="0">
                <a:latin typeface="Arial" panose="020B0604020202090204"/>
                <a:cs typeface="Arial" panose="020B0604020202090204"/>
              </a:rPr>
              <a:t>p</a:t>
            </a:r>
            <a:r>
              <a:rPr sz="2800" spc="-60" dirty="0">
                <a:latin typeface="Arial" panose="020B0604020202090204"/>
                <a:cs typeface="Arial" panose="020B0604020202090204"/>
              </a:rPr>
              <a:t>r</a:t>
            </a:r>
            <a:r>
              <a:rPr sz="2800" spc="-35" dirty="0">
                <a:latin typeface="Arial" panose="020B0604020202090204"/>
                <a:cs typeface="Arial" panose="020B0604020202090204"/>
              </a:rPr>
              <a:t>ojection</a:t>
            </a:r>
            <a:endParaRPr sz="28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488950"/>
            <a:ext cx="12547600" cy="8775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381000"/>
            <a:ext cx="12611100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523875"/>
            <a:ext cx="12484100" cy="87058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438150"/>
            <a:ext cx="12452350" cy="8877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0" y="685800"/>
            <a:ext cx="35458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890" dirty="0"/>
              <a:t>V</a:t>
            </a:r>
            <a:r>
              <a:rPr sz="8000" spc="245" dirty="0"/>
              <a:t>ectors</a:t>
            </a:r>
            <a:endParaRPr sz="8000"/>
          </a:p>
        </p:txBody>
      </p:sp>
      <p:grpSp>
        <p:nvGrpSpPr>
          <p:cNvPr id="3" name="object 3"/>
          <p:cNvGrpSpPr/>
          <p:nvPr/>
        </p:nvGrpSpPr>
        <p:grpSpPr>
          <a:xfrm>
            <a:off x="3359644" y="2512733"/>
            <a:ext cx="2179320" cy="2179320"/>
            <a:chOff x="3359644" y="2512733"/>
            <a:chExt cx="2179320" cy="2179320"/>
          </a:xfrm>
        </p:grpSpPr>
        <p:sp>
          <p:nvSpPr>
            <p:cNvPr id="4" name="object 4"/>
            <p:cNvSpPr/>
            <p:nvPr/>
          </p:nvSpPr>
          <p:spPr>
            <a:xfrm>
              <a:off x="3397744" y="2647436"/>
              <a:ext cx="2006600" cy="2006600"/>
            </a:xfrm>
            <a:custGeom>
              <a:avLst/>
              <a:gdLst/>
              <a:ahLst/>
              <a:cxnLst/>
              <a:rect l="l" t="t" r="r" b="b"/>
              <a:pathLst>
                <a:path w="2006600" h="2006600">
                  <a:moveTo>
                    <a:pt x="0" y="2006335"/>
                  </a:moveTo>
                  <a:lnTo>
                    <a:pt x="1979394" y="26940"/>
                  </a:lnTo>
                  <a:lnTo>
                    <a:pt x="2006335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15495" y="2512733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288" y="0"/>
                  </a:moveTo>
                  <a:lnTo>
                    <a:pt x="0" y="107763"/>
                  </a:lnTo>
                  <a:lnTo>
                    <a:pt x="161644" y="161644"/>
                  </a:lnTo>
                  <a:lnTo>
                    <a:pt x="215525" y="323288"/>
                  </a:lnTo>
                  <a:lnTo>
                    <a:pt x="32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108700" y="3073400"/>
            <a:ext cx="5130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100" dirty="0">
                <a:latin typeface="Arial" panose="020B0604020202090204"/>
                <a:cs typeface="Arial" panose="020B0604020202090204"/>
              </a:rPr>
              <a:t>=</a:t>
            </a:r>
            <a:endParaRPr sz="6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05239" y="2512733"/>
            <a:ext cx="2179320" cy="2179320"/>
            <a:chOff x="7005239" y="2512733"/>
            <a:chExt cx="2179320" cy="2179320"/>
          </a:xfrm>
        </p:grpSpPr>
        <p:sp>
          <p:nvSpPr>
            <p:cNvPr id="8" name="object 8"/>
            <p:cNvSpPr/>
            <p:nvPr/>
          </p:nvSpPr>
          <p:spPr>
            <a:xfrm>
              <a:off x="7043339" y="2647436"/>
              <a:ext cx="2006600" cy="2006600"/>
            </a:xfrm>
            <a:custGeom>
              <a:avLst/>
              <a:gdLst/>
              <a:ahLst/>
              <a:cxnLst/>
              <a:rect l="l" t="t" r="r" b="b"/>
              <a:pathLst>
                <a:path w="2006600" h="2006600">
                  <a:moveTo>
                    <a:pt x="0" y="2006335"/>
                  </a:moveTo>
                  <a:lnTo>
                    <a:pt x="1979394" y="26940"/>
                  </a:lnTo>
                  <a:lnTo>
                    <a:pt x="2006335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861089" y="2512733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>
                  <a:moveTo>
                    <a:pt x="323289" y="0"/>
                  </a:moveTo>
                  <a:lnTo>
                    <a:pt x="0" y="107763"/>
                  </a:lnTo>
                  <a:lnTo>
                    <a:pt x="161644" y="161644"/>
                  </a:lnTo>
                  <a:lnTo>
                    <a:pt x="215526" y="323288"/>
                  </a:lnTo>
                  <a:lnTo>
                    <a:pt x="3232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79500" y="4673600"/>
            <a:ext cx="7690484" cy="4245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algn="ctr">
              <a:lnSpc>
                <a:spcPts val="2415"/>
              </a:lnSpc>
              <a:spcBef>
                <a:spcPts val="100"/>
              </a:spcBef>
              <a:tabLst>
                <a:tab pos="3683000" algn="l"/>
              </a:tabLst>
            </a:pPr>
            <a:r>
              <a:rPr sz="2400" b="1" spc="-90" dirty="0">
                <a:latin typeface="Arial" panose="020B0604020202090204"/>
                <a:cs typeface="Arial" panose="020B0604020202090204"/>
              </a:rPr>
              <a:t>A	</a:t>
            </a:r>
            <a:r>
              <a:rPr sz="2400" b="1" spc="-225" dirty="0">
                <a:latin typeface="Arial" panose="020B0604020202090204"/>
                <a:cs typeface="Arial" panose="020B0604020202090204"/>
              </a:rPr>
              <a:t>A’</a:t>
            </a:r>
            <a:endParaRPr sz="2400">
              <a:latin typeface="Arial" panose="020B0604020202090204"/>
              <a:cs typeface="Arial" panose="020B0604020202090204"/>
            </a:endParaRPr>
          </a:p>
          <a:p>
            <a:pPr marL="495300" indent="-444500">
              <a:lnSpc>
                <a:spcPts val="7155"/>
              </a:lnSpc>
              <a:buSzPct val="145000"/>
              <a:buChar char="•"/>
              <a:tabLst>
                <a:tab pos="495300" algn="l"/>
              </a:tabLst>
            </a:pPr>
            <a:r>
              <a:rPr sz="3200" spc="-10" dirty="0">
                <a:latin typeface="Arial" panose="020B0604020202090204"/>
                <a:cs typeface="Arial" panose="020B0604020202090204"/>
              </a:rPr>
              <a:t>Usually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0" dirty="0">
                <a:latin typeface="Arial" panose="020B0604020202090204"/>
                <a:cs typeface="Arial" panose="020B0604020202090204"/>
              </a:rPr>
              <a:t>written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35" dirty="0">
                <a:latin typeface="Arial" panose="020B0604020202090204"/>
                <a:cs typeface="Arial" panose="020B0604020202090204"/>
              </a:rPr>
              <a:t>as</a:t>
            </a:r>
            <a:r>
              <a:rPr sz="3200" spc="235" dirty="0">
                <a:latin typeface="Arial" panose="020B0604020202090204"/>
                <a:cs typeface="Arial" panose="020B0604020202090204"/>
              </a:rPr>
              <a:t> </a:t>
            </a:r>
            <a:r>
              <a:rPr sz="9525" spc="-4170" baseline="-4000" dirty="0">
                <a:latin typeface="MS Gothic" panose="020B0609070205080204" charset="-128"/>
                <a:cs typeface="MS Gothic" panose="020B0609070205080204" charset="-128"/>
              </a:rPr>
              <a:t>~</a:t>
            </a:r>
            <a:r>
              <a:rPr sz="9525" spc="284" baseline="-4000" dirty="0">
                <a:latin typeface="MS Gothic" panose="020B0609070205080204" charset="-128"/>
                <a:cs typeface="MS Gothic" panose="020B0609070205080204" charset="-128"/>
              </a:rPr>
              <a:t>a</a:t>
            </a:r>
            <a:r>
              <a:rPr sz="9525" spc="-2767" baseline="-4000" dirty="0">
                <a:latin typeface="MS Gothic" panose="020B0609070205080204" charset="-128"/>
                <a:cs typeface="MS Gothic" panose="020B0609070205080204" charset="-128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or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in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70" dirty="0">
                <a:latin typeface="Arial" panose="020B0604020202090204"/>
                <a:cs typeface="Arial" panose="020B0604020202090204"/>
              </a:rPr>
              <a:t>bold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95300" indent="-444500">
              <a:lnSpc>
                <a:spcPct val="100000"/>
              </a:lnSpc>
              <a:spcBef>
                <a:spcPts val="3180"/>
              </a:spcBef>
              <a:buSzPct val="145000"/>
              <a:buChar char="•"/>
              <a:tabLst>
                <a:tab pos="495300" algn="l"/>
                <a:tab pos="5976620" algn="l"/>
              </a:tabLst>
            </a:pPr>
            <a:r>
              <a:rPr sz="3200" spc="-30" dirty="0">
                <a:latin typeface="Arial" panose="020B0604020202090204"/>
                <a:cs typeface="Arial" panose="020B0604020202090204"/>
              </a:rPr>
              <a:t>Or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using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5" dirty="0">
                <a:latin typeface="Arial" panose="020B0604020202090204"/>
                <a:cs typeface="Arial" panose="020B0604020202090204"/>
              </a:rPr>
              <a:t>start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and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end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5" dirty="0">
                <a:latin typeface="Arial" panose="020B0604020202090204"/>
                <a:cs typeface="Arial" panose="020B0604020202090204"/>
              </a:rPr>
              <a:t>points</a:t>
            </a:r>
            <a:r>
              <a:rPr sz="3200" dirty="0">
                <a:latin typeface="Arial" panose="020B0604020202090204"/>
                <a:cs typeface="Arial" panose="020B0604020202090204"/>
              </a:rPr>
              <a:t>	</a:t>
            </a:r>
            <a:r>
              <a:rPr sz="5325" spc="-5332" baseline="32000" dirty="0">
                <a:latin typeface="Lucida Sans Unicode" panose="020B0602030504020204"/>
                <a:cs typeface="Lucida Sans Unicode" panose="020B0602030504020204"/>
              </a:rPr>
              <a:t>—</a:t>
            </a:r>
            <a:r>
              <a:rPr sz="5325" spc="-1875" baseline="-600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5325" spc="-3832" baseline="32000" dirty="0">
                <a:latin typeface="Lucida Sans Unicode" panose="020B0602030504020204"/>
                <a:cs typeface="Lucida Sans Unicode" panose="020B0602030504020204"/>
              </a:rPr>
              <a:t>—</a:t>
            </a:r>
            <a:r>
              <a:rPr sz="5325" spc="-3982" baseline="32000" dirty="0"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5325" spc="682" baseline="-600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r>
              <a:rPr sz="5325" spc="142" baseline="-600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5325" spc="300" baseline="-6000" dirty="0">
                <a:latin typeface="Tahoma" panose="020B0604030504040204"/>
                <a:cs typeface="Tahoma" panose="020B0604030504040204"/>
              </a:rPr>
              <a:t>=</a:t>
            </a:r>
            <a:r>
              <a:rPr sz="5325" spc="-172" baseline="-6000" dirty="0">
                <a:latin typeface="Tahoma" panose="020B0604030504040204"/>
                <a:cs typeface="Tahoma" panose="020B0604030504040204"/>
              </a:rPr>
              <a:t> </a:t>
            </a:r>
            <a:r>
              <a:rPr sz="5325" spc="682" baseline="-600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5325" baseline="-6000">
              <a:latin typeface="MS UI Gothic" panose="020B0600070205080204" charset="-128"/>
              <a:cs typeface="MS UI Gothic" panose="020B0600070205080204" charset="-128"/>
            </a:endParaRPr>
          </a:p>
          <a:p>
            <a:pPr marL="495300" indent="-444500">
              <a:lnSpc>
                <a:spcPct val="100000"/>
              </a:lnSpc>
              <a:spcBef>
                <a:spcPts val="4090"/>
              </a:spcBef>
              <a:buSzPct val="145000"/>
              <a:buChar char="•"/>
              <a:tabLst>
                <a:tab pos="495300" algn="l"/>
              </a:tabLst>
            </a:pPr>
            <a:r>
              <a:rPr sz="3200" spc="10" dirty="0">
                <a:latin typeface="Arial" panose="020B0604020202090204"/>
                <a:cs typeface="Arial" panose="020B0604020202090204"/>
              </a:rPr>
              <a:t>Direction</a:t>
            </a:r>
            <a:r>
              <a:rPr sz="32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and</a:t>
            </a:r>
            <a:r>
              <a:rPr sz="32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length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953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95300" algn="l"/>
              </a:tabLst>
            </a:pPr>
            <a:r>
              <a:rPr sz="3200" spc="25" dirty="0">
                <a:latin typeface="Arial" panose="020B0604020202090204"/>
                <a:cs typeface="Arial" panose="020B0604020202090204"/>
              </a:rPr>
              <a:t>No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0" dirty="0">
                <a:latin typeface="Arial" panose="020B0604020202090204"/>
                <a:cs typeface="Arial" panose="020B0604020202090204"/>
              </a:rPr>
              <a:t>absolute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starting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0" dirty="0">
                <a:latin typeface="Arial" panose="020B0604020202090204"/>
                <a:cs typeface="Arial" panose="020B0604020202090204"/>
              </a:rPr>
              <a:t>position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5638800" y="2171700"/>
            <a:ext cx="240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Arial" panose="020B0604020202090204"/>
                <a:cs typeface="Arial" panose="020B0604020202090204"/>
              </a:rPr>
              <a:t>B</a:t>
            </a:r>
            <a:endParaRPr sz="2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48800" y="2171700"/>
            <a:ext cx="325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Arial" panose="020B0604020202090204"/>
                <a:cs typeface="Arial" panose="020B0604020202090204"/>
              </a:rPr>
              <a:t>B’</a:t>
            </a:r>
            <a:endParaRPr sz="2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86258" y="6336942"/>
            <a:ext cx="36703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44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endParaRPr sz="3550">
              <a:latin typeface="MS UI Gothic" panose="020B0600070205080204" charset="-128"/>
              <a:cs typeface="MS UI Gothic" panose="020B0600070205080204" charset="-128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565150"/>
            <a:ext cx="12293600" cy="86233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384175"/>
            <a:ext cx="12547600" cy="89852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533400"/>
            <a:ext cx="12598400" cy="8686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0" y="542925"/>
            <a:ext cx="12446000" cy="86677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352425"/>
            <a:ext cx="12611100" cy="90487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447675"/>
            <a:ext cx="12465050" cy="88582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428625"/>
            <a:ext cx="12661900" cy="88963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361950"/>
            <a:ext cx="12668250" cy="9029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425450"/>
            <a:ext cx="12611100" cy="89027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454025"/>
            <a:ext cx="12496800" cy="88455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396875"/>
            <a:ext cx="12344400" cy="8959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2900" y="685800"/>
            <a:ext cx="97751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70" dirty="0"/>
              <a:t>Vector</a:t>
            </a:r>
            <a:r>
              <a:rPr sz="8000" spc="-20" dirty="0"/>
              <a:t> </a:t>
            </a:r>
            <a:r>
              <a:rPr sz="8000" spc="155" dirty="0"/>
              <a:t>Normalization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952500" y="2956244"/>
            <a:ext cx="8578850" cy="2064385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495300" indent="-444500">
              <a:lnSpc>
                <a:spcPct val="100000"/>
              </a:lnSpc>
              <a:spcBef>
                <a:spcPts val="2570"/>
              </a:spcBef>
              <a:buSzPct val="145000"/>
              <a:buChar char="•"/>
              <a:tabLst>
                <a:tab pos="495300" algn="l"/>
                <a:tab pos="8188325" algn="l"/>
              </a:tabLst>
            </a:pPr>
            <a:r>
              <a:rPr sz="3200" spc="30" dirty="0">
                <a:latin typeface="Arial" panose="020B0604020202090204"/>
                <a:cs typeface="Arial" panose="020B0604020202090204"/>
              </a:rPr>
              <a:t>Magnitude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50" dirty="0">
                <a:latin typeface="Arial" panose="020B0604020202090204"/>
                <a:cs typeface="Arial" panose="020B0604020202090204"/>
              </a:rPr>
              <a:t>(length)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of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5" dirty="0">
                <a:latin typeface="Arial" panose="020B0604020202090204"/>
                <a:cs typeface="Arial" panose="020B0604020202090204"/>
              </a:rPr>
              <a:t>a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5" dirty="0">
                <a:latin typeface="Arial" panose="020B0604020202090204"/>
                <a:cs typeface="Arial" panose="020B0604020202090204"/>
              </a:rPr>
              <a:t>vector</a:t>
            </a:r>
            <a:r>
              <a:rPr sz="32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40" dirty="0">
                <a:latin typeface="Arial" panose="020B0604020202090204"/>
                <a:cs typeface="Arial" panose="020B0604020202090204"/>
              </a:rPr>
              <a:t>written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35" dirty="0">
                <a:latin typeface="Arial" panose="020B0604020202090204"/>
                <a:cs typeface="Arial" panose="020B0604020202090204"/>
              </a:rPr>
              <a:t>as	</a:t>
            </a:r>
            <a:r>
              <a:rPr sz="4650" spc="-944" dirty="0">
                <a:latin typeface="MS Gothic" panose="020B0609070205080204" charset="-128"/>
                <a:cs typeface="MS Gothic" panose="020B0609070205080204" charset="-128"/>
              </a:rPr>
              <a:t>~a</a:t>
            </a:r>
            <a:endParaRPr sz="4650">
              <a:latin typeface="MS Gothic" panose="020B0609070205080204" charset="-128"/>
              <a:cs typeface="MS Gothic" panose="020B0609070205080204" charset="-128"/>
            </a:endParaRPr>
          </a:p>
          <a:p>
            <a:pPr marL="495300" indent="-444500">
              <a:lnSpc>
                <a:spcPct val="100000"/>
              </a:lnSpc>
              <a:spcBef>
                <a:spcPts val="3870"/>
              </a:spcBef>
              <a:buSzPct val="145000"/>
              <a:buChar char="•"/>
              <a:tabLst>
                <a:tab pos="495300" algn="l"/>
              </a:tabLst>
            </a:pPr>
            <a:r>
              <a:rPr sz="3200" spc="25" dirty="0">
                <a:latin typeface="Arial" panose="020B0604020202090204"/>
                <a:cs typeface="Arial" panose="020B0604020202090204"/>
              </a:rPr>
              <a:t>Unit</a:t>
            </a:r>
            <a:r>
              <a:rPr sz="3200" spc="-3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5" dirty="0">
                <a:latin typeface="Arial" panose="020B0604020202090204"/>
                <a:cs typeface="Arial" panose="020B0604020202090204"/>
              </a:rPr>
              <a:t>vector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5043423"/>
            <a:ext cx="216535" cy="2006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latin typeface="Arial" panose="020B0604020202090204"/>
                <a:cs typeface="Arial" panose="020B0604020202090204"/>
              </a:rPr>
              <a:t>-</a:t>
            </a:r>
            <a:endParaRPr sz="405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468919" y="5766491"/>
            <a:ext cx="142875" cy="6191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79600" y="5181600"/>
            <a:ext cx="10159365" cy="177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55"/>
              </a:lnSpc>
              <a:spcBef>
                <a:spcPts val="100"/>
              </a:spcBef>
            </a:pPr>
            <a:r>
              <a:rPr sz="2800" spc="-105" dirty="0">
                <a:latin typeface="Arial" panose="020B0604020202090204"/>
                <a:cs typeface="Arial" panose="020B0604020202090204"/>
              </a:rPr>
              <a:t>A</a:t>
            </a:r>
            <a:r>
              <a:rPr sz="28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30" dirty="0">
                <a:latin typeface="Arial" panose="020B0604020202090204"/>
                <a:cs typeface="Arial" panose="020B0604020202090204"/>
              </a:rPr>
              <a:t>vector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15" dirty="0">
                <a:latin typeface="Arial" panose="020B0604020202090204"/>
                <a:cs typeface="Arial" panose="020B0604020202090204"/>
              </a:rPr>
              <a:t>with</a:t>
            </a:r>
            <a:r>
              <a:rPr sz="28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40" dirty="0">
                <a:latin typeface="Arial" panose="020B0604020202090204"/>
                <a:cs typeface="Arial" panose="020B0604020202090204"/>
              </a:rPr>
              <a:t>magnitude</a:t>
            </a:r>
            <a:r>
              <a:rPr sz="280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30" dirty="0">
                <a:latin typeface="Arial" panose="020B0604020202090204"/>
                <a:cs typeface="Arial" panose="020B0604020202090204"/>
              </a:rPr>
              <a:t>of</a:t>
            </a:r>
            <a:r>
              <a:rPr sz="2800" spc="-5" dirty="0">
                <a:latin typeface="Arial" panose="020B0604020202090204"/>
                <a:cs typeface="Arial" panose="020B0604020202090204"/>
              </a:rPr>
              <a:t> 1</a:t>
            </a:r>
            <a:endParaRPr sz="28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ts val="5715"/>
              </a:lnSpc>
              <a:tabLst>
                <a:tab pos="7721600" algn="l"/>
              </a:tabLst>
            </a:pPr>
            <a:r>
              <a:rPr sz="2800" spc="-70" dirty="0">
                <a:latin typeface="Arial" panose="020B0604020202090204"/>
                <a:cs typeface="Arial" panose="020B0604020202090204"/>
              </a:rPr>
              <a:t>Finding </a:t>
            </a:r>
            <a:r>
              <a:rPr sz="2800" spc="-40" dirty="0">
                <a:latin typeface="Arial" panose="020B0604020202090204"/>
                <a:cs typeface="Arial" panose="020B0604020202090204"/>
              </a:rPr>
              <a:t>the </a:t>
            </a:r>
            <a:r>
              <a:rPr sz="2800" spc="-45" dirty="0">
                <a:latin typeface="Arial" panose="020B0604020202090204"/>
                <a:cs typeface="Arial" panose="020B0604020202090204"/>
              </a:rPr>
              <a:t>unit </a:t>
            </a:r>
            <a:r>
              <a:rPr sz="2800" spc="-30" dirty="0">
                <a:latin typeface="Arial" panose="020B0604020202090204"/>
                <a:cs typeface="Arial" panose="020B0604020202090204"/>
              </a:rPr>
              <a:t>vector of </a:t>
            </a:r>
            <a:r>
              <a:rPr sz="2800" spc="-105" dirty="0">
                <a:latin typeface="Arial" panose="020B0604020202090204"/>
                <a:cs typeface="Arial" panose="020B0604020202090204"/>
              </a:rPr>
              <a:t>a </a:t>
            </a:r>
            <a:r>
              <a:rPr sz="2800" spc="-30" dirty="0">
                <a:latin typeface="Arial" panose="020B0604020202090204"/>
                <a:cs typeface="Arial" panose="020B0604020202090204"/>
              </a:rPr>
              <a:t>vector </a:t>
            </a:r>
            <a:r>
              <a:rPr sz="2800" spc="-80" dirty="0">
                <a:latin typeface="Arial" panose="020B0604020202090204"/>
                <a:cs typeface="Arial" panose="020B0604020202090204"/>
              </a:rPr>
              <a:t>(normalization):	</a:t>
            </a:r>
            <a:r>
              <a:rPr sz="7275" spc="-3540" baseline="-2000" dirty="0">
                <a:latin typeface="MS Gothic" panose="020B0609070205080204" charset="-128"/>
                <a:cs typeface="MS Gothic" panose="020B0609070205080204" charset="-128"/>
              </a:rPr>
              <a:t>a</a:t>
            </a:r>
            <a:r>
              <a:rPr sz="7275" spc="-322" baseline="-2000" dirty="0">
                <a:latin typeface="Tahoma" panose="020B0604030504040204"/>
                <a:cs typeface="Tahoma" panose="020B0604030504040204"/>
              </a:rPr>
              <a:t>ˆ</a:t>
            </a:r>
            <a:r>
              <a:rPr sz="7275" spc="-142" baseline="-2000" dirty="0">
                <a:latin typeface="Tahoma" panose="020B0604030504040204"/>
                <a:cs typeface="Tahoma" panose="020B0604030504040204"/>
              </a:rPr>
              <a:t> </a:t>
            </a:r>
            <a:r>
              <a:rPr sz="7275" spc="382" baseline="-2000" dirty="0">
                <a:latin typeface="Tahoma" panose="020B0604030504040204"/>
                <a:cs typeface="Tahoma" panose="020B0604030504040204"/>
              </a:rPr>
              <a:t>=</a:t>
            </a:r>
            <a:r>
              <a:rPr sz="7275" spc="-697" baseline="-2000" dirty="0">
                <a:latin typeface="Tahoma" panose="020B0604030504040204"/>
                <a:cs typeface="Tahoma" panose="020B0604030504040204"/>
              </a:rPr>
              <a:t> </a:t>
            </a:r>
            <a:r>
              <a:rPr sz="7275" spc="-3179" baseline="-2000" dirty="0">
                <a:latin typeface="MS Gothic" panose="020B0609070205080204" charset="-128"/>
                <a:cs typeface="MS Gothic" panose="020B0609070205080204" charset="-128"/>
              </a:rPr>
              <a:t>~</a:t>
            </a:r>
            <a:r>
              <a:rPr sz="7275" spc="112" baseline="-2000" dirty="0">
                <a:latin typeface="MS Gothic" panose="020B0609070205080204" charset="-128"/>
                <a:cs typeface="MS Gothic" panose="020B0609070205080204" charset="-128"/>
              </a:rPr>
              <a:t>a/</a:t>
            </a:r>
            <a:r>
              <a:rPr sz="7275" spc="-450" baseline="-2000" dirty="0">
                <a:latin typeface="MS Gothic" panose="020B0609070205080204" charset="-128"/>
                <a:cs typeface="MS Gothic" panose="020B0609070205080204" charset="-128"/>
              </a:rPr>
              <a:t> </a:t>
            </a:r>
            <a:r>
              <a:rPr sz="7275" spc="-3179" baseline="-2000" dirty="0">
                <a:latin typeface="MS Gothic" panose="020B0609070205080204" charset="-128"/>
                <a:cs typeface="MS Gothic" panose="020B0609070205080204" charset="-128"/>
              </a:rPr>
              <a:t>~</a:t>
            </a:r>
            <a:r>
              <a:rPr sz="7275" spc="217" baseline="-2000" dirty="0">
                <a:latin typeface="MS Gothic" panose="020B0609070205080204" charset="-128"/>
                <a:cs typeface="MS Gothic" panose="020B0609070205080204" charset="-128"/>
              </a:rPr>
              <a:t>a</a:t>
            </a:r>
            <a:endParaRPr sz="7275" baseline="-2000">
              <a:latin typeface="MS Gothic" panose="020B0609070205080204" charset="-128"/>
              <a:cs typeface="MS Gothic" panose="020B0609070205080204" charset="-128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800" spc="-55" dirty="0">
                <a:latin typeface="Arial" panose="020B0604020202090204"/>
                <a:cs typeface="Arial" panose="020B0604020202090204"/>
              </a:rPr>
              <a:t>Used</a:t>
            </a:r>
            <a:r>
              <a:rPr sz="28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25" dirty="0">
                <a:latin typeface="Arial" panose="020B0604020202090204"/>
                <a:cs typeface="Arial" panose="020B0604020202090204"/>
              </a:rPr>
              <a:t>to</a:t>
            </a:r>
            <a:r>
              <a:rPr sz="28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60" dirty="0">
                <a:latin typeface="Arial" panose="020B0604020202090204"/>
                <a:cs typeface="Arial" panose="020B0604020202090204"/>
              </a:rPr>
              <a:t>represent</a:t>
            </a:r>
            <a:r>
              <a:rPr sz="2800" spc="-15" dirty="0">
                <a:latin typeface="Arial" panose="020B0604020202090204"/>
                <a:cs typeface="Arial" panose="020B0604020202090204"/>
              </a:rPr>
              <a:t> </a:t>
            </a:r>
            <a:r>
              <a:rPr sz="2800" spc="-40" dirty="0">
                <a:latin typeface="Arial" panose="020B0604020202090204"/>
                <a:cs typeface="Arial" panose="020B0604020202090204"/>
              </a:rPr>
              <a:t>directions</a:t>
            </a:r>
            <a:endParaRPr sz="2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631825"/>
            <a:ext cx="12268200" cy="8489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692150"/>
            <a:ext cx="12147550" cy="83693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" y="412750"/>
            <a:ext cx="12509500" cy="89281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" y="431800"/>
            <a:ext cx="12617450" cy="8890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358775"/>
            <a:ext cx="12674600" cy="90360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" y="574675"/>
            <a:ext cx="12636500" cy="86042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25" y="377825"/>
            <a:ext cx="12579350" cy="89979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00" y="6480065"/>
            <a:ext cx="9084945" cy="1804035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1975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5" dirty="0">
                <a:latin typeface="Arial" panose="020B0604020202090204"/>
                <a:cs typeface="Arial" panose="020B0604020202090204"/>
              </a:rPr>
              <a:t>Geometrically: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 Parallelogram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law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120" dirty="0">
                <a:latin typeface="Arial" panose="020B0604020202090204"/>
                <a:cs typeface="Arial" panose="020B0604020202090204"/>
              </a:rPr>
              <a:t>&amp;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0" dirty="0">
                <a:latin typeface="Arial" panose="020B0604020202090204"/>
                <a:cs typeface="Arial" panose="020B0604020202090204"/>
              </a:rPr>
              <a:t>Triangle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law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82600" algn="l"/>
              </a:tabLst>
            </a:pPr>
            <a:r>
              <a:rPr sz="3200" dirty="0">
                <a:latin typeface="Arial" panose="020B0604020202090204"/>
                <a:cs typeface="Arial" panose="020B0604020202090204"/>
              </a:rPr>
              <a:t>Algebraically: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0" dirty="0">
                <a:latin typeface="Arial" panose="020B0604020202090204"/>
                <a:cs typeface="Arial" panose="020B0604020202090204"/>
              </a:rPr>
              <a:t>Simply</a:t>
            </a:r>
            <a:r>
              <a:rPr sz="3200" spc="-1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55" dirty="0">
                <a:latin typeface="Arial" panose="020B0604020202090204"/>
                <a:cs typeface="Arial" panose="020B0604020202090204"/>
              </a:rPr>
              <a:t>add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coordinates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25226" y="2853249"/>
            <a:ext cx="4473575" cy="2435860"/>
            <a:chOff x="6925226" y="2853249"/>
            <a:chExt cx="4473575" cy="2435860"/>
          </a:xfrm>
        </p:grpSpPr>
        <p:sp>
          <p:nvSpPr>
            <p:cNvPr id="4" name="object 4"/>
            <p:cNvSpPr/>
            <p:nvPr/>
          </p:nvSpPr>
          <p:spPr>
            <a:xfrm>
              <a:off x="6963326" y="4991594"/>
              <a:ext cx="2634615" cy="259715"/>
            </a:xfrm>
            <a:custGeom>
              <a:avLst/>
              <a:gdLst/>
              <a:ahLst/>
              <a:cxnLst/>
              <a:rect l="l" t="t" r="r" b="b"/>
              <a:pathLst>
                <a:path w="2634615" h="259714">
                  <a:moveTo>
                    <a:pt x="0" y="259271"/>
                  </a:moveTo>
                  <a:lnTo>
                    <a:pt x="2596520" y="3731"/>
                  </a:lnTo>
                  <a:lnTo>
                    <a:pt x="2634437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69086" y="4851121"/>
              <a:ext cx="318770" cy="303530"/>
            </a:xfrm>
            <a:custGeom>
              <a:avLst/>
              <a:gdLst/>
              <a:ahLst/>
              <a:cxnLst/>
              <a:rect l="l" t="t" r="r" b="b"/>
              <a:pathLst>
                <a:path w="318770" h="303529">
                  <a:moveTo>
                    <a:pt x="0" y="0"/>
                  </a:moveTo>
                  <a:lnTo>
                    <a:pt x="90760" y="144204"/>
                  </a:lnTo>
                  <a:lnTo>
                    <a:pt x="29853" y="303334"/>
                  </a:lnTo>
                  <a:lnTo>
                    <a:pt x="318262" y="12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758422" y="3004329"/>
              <a:ext cx="1524635" cy="1984375"/>
            </a:xfrm>
            <a:custGeom>
              <a:avLst/>
              <a:gdLst/>
              <a:ahLst/>
              <a:cxnLst/>
              <a:rect l="l" t="t" r="r" b="b"/>
              <a:pathLst>
                <a:path w="1524634" h="1984375">
                  <a:moveTo>
                    <a:pt x="0" y="1984364"/>
                  </a:moveTo>
                  <a:lnTo>
                    <a:pt x="1500921" y="30215"/>
                  </a:lnTo>
                  <a:lnTo>
                    <a:pt x="152412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092063" y="2853249"/>
              <a:ext cx="306705" cy="334645"/>
            </a:xfrm>
            <a:custGeom>
              <a:avLst/>
              <a:gdLst/>
              <a:ahLst/>
              <a:cxnLst/>
              <a:rect l="l" t="t" r="r" b="b"/>
              <a:pathLst>
                <a:path w="306704" h="334644">
                  <a:moveTo>
                    <a:pt x="306527" y="0"/>
                  </a:moveTo>
                  <a:lnTo>
                    <a:pt x="0" y="148896"/>
                  </a:lnTo>
                  <a:lnTo>
                    <a:pt x="167279" y="181296"/>
                  </a:lnTo>
                  <a:lnTo>
                    <a:pt x="241727" y="334559"/>
                  </a:lnTo>
                  <a:lnTo>
                    <a:pt x="306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70340" y="2951643"/>
              <a:ext cx="4237990" cy="2292985"/>
            </a:xfrm>
            <a:custGeom>
              <a:avLst/>
              <a:gdLst/>
              <a:ahLst/>
              <a:cxnLst/>
              <a:rect l="l" t="t" r="r" b="b"/>
              <a:pathLst>
                <a:path w="4237990" h="2292985">
                  <a:moveTo>
                    <a:pt x="0" y="2292672"/>
                  </a:moveTo>
                  <a:lnTo>
                    <a:pt x="4204055" y="18130"/>
                  </a:lnTo>
                  <a:lnTo>
                    <a:pt x="4237565" y="0"/>
                  </a:lnTo>
                </a:path>
              </a:pathLst>
            </a:custGeom>
            <a:ln w="762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034855" y="2860993"/>
              <a:ext cx="340995" cy="279400"/>
            </a:xfrm>
            <a:custGeom>
              <a:avLst/>
              <a:gdLst/>
              <a:ahLst/>
              <a:cxnLst/>
              <a:rect l="l" t="t" r="r" b="b"/>
              <a:pathLst>
                <a:path w="340995" h="279400">
                  <a:moveTo>
                    <a:pt x="340598" y="0"/>
                  </a:moveTo>
                  <a:lnTo>
                    <a:pt x="0" y="11000"/>
                  </a:lnTo>
                  <a:lnTo>
                    <a:pt x="139539" y="108779"/>
                  </a:lnTo>
                  <a:lnTo>
                    <a:pt x="145040" y="279078"/>
                  </a:lnTo>
                  <a:lnTo>
                    <a:pt x="34059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348445" y="5170704"/>
            <a:ext cx="38481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2075" dirty="0">
                <a:latin typeface="MS Gothic" panose="020B0609070205080204" charset="-128"/>
                <a:cs typeface="MS Gothic" panose="020B0609070205080204" charset="-128"/>
              </a:rPr>
              <a:t>~</a:t>
            </a:r>
            <a:r>
              <a:rPr sz="4750" spc="145" dirty="0">
                <a:latin typeface="MS Gothic" panose="020B0609070205080204" charset="-128"/>
                <a:cs typeface="MS Gothic" panose="020B0609070205080204" charset="-128"/>
              </a:rPr>
              <a:t>a</a:t>
            </a:r>
            <a:endParaRPr sz="4750">
              <a:latin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85170" y="3937583"/>
            <a:ext cx="40513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750" spc="-869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7125" spc="-1305" baseline="-1500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7125" baseline="-150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08945" y="3187574"/>
            <a:ext cx="143827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750" spc="-167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26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4750" spc="-38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+</a:t>
            </a:r>
            <a:r>
              <a:rPr sz="4750" spc="-960" dirty="0">
                <a:latin typeface="Tahoma" panose="020B0604030504040204"/>
                <a:cs typeface="Tahoma" panose="020B0604030504040204"/>
              </a:rPr>
              <a:t> </a:t>
            </a:r>
            <a:r>
              <a:rPr sz="7125" spc="-2152" baseline="1500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-305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37463" y="2828928"/>
            <a:ext cx="4450715" cy="2430780"/>
            <a:chOff x="1937463" y="2828928"/>
            <a:chExt cx="4450715" cy="2430780"/>
          </a:xfrm>
        </p:grpSpPr>
        <p:sp>
          <p:nvSpPr>
            <p:cNvPr id="14" name="object 14"/>
            <p:cNvSpPr/>
            <p:nvPr/>
          </p:nvSpPr>
          <p:spPr>
            <a:xfrm>
              <a:off x="1975563" y="4959530"/>
              <a:ext cx="2634615" cy="259715"/>
            </a:xfrm>
            <a:custGeom>
              <a:avLst/>
              <a:gdLst/>
              <a:ahLst/>
              <a:cxnLst/>
              <a:rect l="l" t="t" r="r" b="b"/>
              <a:pathLst>
                <a:path w="2634615" h="259714">
                  <a:moveTo>
                    <a:pt x="0" y="259271"/>
                  </a:moveTo>
                  <a:lnTo>
                    <a:pt x="2596520" y="3731"/>
                  </a:lnTo>
                  <a:lnTo>
                    <a:pt x="2634437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81324" y="4819058"/>
              <a:ext cx="318770" cy="303530"/>
            </a:xfrm>
            <a:custGeom>
              <a:avLst/>
              <a:gdLst/>
              <a:ahLst/>
              <a:cxnLst/>
              <a:rect l="l" t="t" r="r" b="b"/>
              <a:pathLst>
                <a:path w="318770" h="303529">
                  <a:moveTo>
                    <a:pt x="0" y="0"/>
                  </a:moveTo>
                  <a:lnTo>
                    <a:pt x="90760" y="144203"/>
                  </a:lnTo>
                  <a:lnTo>
                    <a:pt x="29852" y="303334"/>
                  </a:lnTo>
                  <a:lnTo>
                    <a:pt x="318260" y="121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87431" y="3236885"/>
              <a:ext cx="1524635" cy="1984375"/>
            </a:xfrm>
            <a:custGeom>
              <a:avLst/>
              <a:gdLst/>
              <a:ahLst/>
              <a:cxnLst/>
              <a:rect l="l" t="t" r="r" b="b"/>
              <a:pathLst>
                <a:path w="1524635" h="1984375">
                  <a:moveTo>
                    <a:pt x="0" y="1984364"/>
                  </a:moveTo>
                  <a:lnTo>
                    <a:pt x="1500921" y="30215"/>
                  </a:lnTo>
                  <a:lnTo>
                    <a:pt x="152412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321072" y="3085806"/>
              <a:ext cx="306705" cy="334645"/>
            </a:xfrm>
            <a:custGeom>
              <a:avLst/>
              <a:gdLst/>
              <a:ahLst/>
              <a:cxnLst/>
              <a:rect l="l" t="t" r="r" b="b"/>
              <a:pathLst>
                <a:path w="306704" h="334645">
                  <a:moveTo>
                    <a:pt x="306527" y="0"/>
                  </a:moveTo>
                  <a:lnTo>
                    <a:pt x="0" y="148894"/>
                  </a:lnTo>
                  <a:lnTo>
                    <a:pt x="167279" y="181295"/>
                  </a:lnTo>
                  <a:lnTo>
                    <a:pt x="241727" y="334558"/>
                  </a:lnTo>
                  <a:lnTo>
                    <a:pt x="306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82576" y="2919578"/>
              <a:ext cx="4237990" cy="2292985"/>
            </a:xfrm>
            <a:custGeom>
              <a:avLst/>
              <a:gdLst/>
              <a:ahLst/>
              <a:cxnLst/>
              <a:rect l="l" t="t" r="r" b="b"/>
              <a:pathLst>
                <a:path w="4237990" h="2292985">
                  <a:moveTo>
                    <a:pt x="0" y="2292672"/>
                  </a:moveTo>
                  <a:lnTo>
                    <a:pt x="4204055" y="18130"/>
                  </a:lnTo>
                  <a:lnTo>
                    <a:pt x="4237565" y="0"/>
                  </a:lnTo>
                </a:path>
              </a:pathLst>
            </a:custGeom>
            <a:ln w="762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47092" y="2828928"/>
              <a:ext cx="340995" cy="279400"/>
            </a:xfrm>
            <a:custGeom>
              <a:avLst/>
              <a:gdLst/>
              <a:ahLst/>
              <a:cxnLst/>
              <a:rect l="l" t="t" r="r" b="b"/>
              <a:pathLst>
                <a:path w="340995" h="279400">
                  <a:moveTo>
                    <a:pt x="340598" y="0"/>
                  </a:moveTo>
                  <a:lnTo>
                    <a:pt x="0" y="11000"/>
                  </a:lnTo>
                  <a:lnTo>
                    <a:pt x="139539" y="108780"/>
                  </a:lnTo>
                  <a:lnTo>
                    <a:pt x="145040" y="279079"/>
                  </a:lnTo>
                  <a:lnTo>
                    <a:pt x="34059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360681" y="5138637"/>
            <a:ext cx="38481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2075" dirty="0">
                <a:latin typeface="MS Gothic" panose="020B0609070205080204" charset="-128"/>
                <a:cs typeface="MS Gothic" panose="020B0609070205080204" charset="-128"/>
              </a:rPr>
              <a:t>~</a:t>
            </a:r>
            <a:r>
              <a:rPr sz="4750" spc="145" dirty="0">
                <a:latin typeface="MS Gothic" panose="020B0609070205080204" charset="-128"/>
                <a:cs typeface="MS Gothic" panose="020B0609070205080204" charset="-128"/>
              </a:rPr>
              <a:t>a</a:t>
            </a:r>
            <a:endParaRPr sz="4750">
              <a:latin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22805" y="3905515"/>
            <a:ext cx="31686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1435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91019" y="4065779"/>
            <a:ext cx="28638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305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99152" y="3515742"/>
            <a:ext cx="143827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750" spc="-167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26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4750" spc="-38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+</a:t>
            </a:r>
            <a:r>
              <a:rPr sz="4750" spc="-960" dirty="0">
                <a:latin typeface="Tahoma" panose="020B0604030504040204"/>
                <a:cs typeface="Tahoma" panose="020B0604030504040204"/>
              </a:rPr>
              <a:t> </a:t>
            </a:r>
            <a:r>
              <a:rPr sz="7125" spc="-2152" baseline="1500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-305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25569" y="2741521"/>
            <a:ext cx="2862580" cy="2284730"/>
            <a:chOff x="3525569" y="2741521"/>
            <a:chExt cx="2862580" cy="2284730"/>
          </a:xfrm>
        </p:grpSpPr>
        <p:sp>
          <p:nvSpPr>
            <p:cNvPr id="25" name="object 25"/>
            <p:cNvSpPr/>
            <p:nvPr/>
          </p:nvSpPr>
          <p:spPr>
            <a:xfrm>
              <a:off x="3563669" y="2881993"/>
              <a:ext cx="2634615" cy="259715"/>
            </a:xfrm>
            <a:custGeom>
              <a:avLst/>
              <a:gdLst/>
              <a:ahLst/>
              <a:cxnLst/>
              <a:rect l="l" t="t" r="r" b="b"/>
              <a:pathLst>
                <a:path w="2634615" h="259714">
                  <a:moveTo>
                    <a:pt x="0" y="259271"/>
                  </a:moveTo>
                  <a:lnTo>
                    <a:pt x="2596520" y="3731"/>
                  </a:lnTo>
                  <a:lnTo>
                    <a:pt x="2634437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069430" y="2741521"/>
              <a:ext cx="318770" cy="303530"/>
            </a:xfrm>
            <a:custGeom>
              <a:avLst/>
              <a:gdLst/>
              <a:ahLst/>
              <a:cxnLst/>
              <a:rect l="l" t="t" r="r" b="b"/>
              <a:pathLst>
                <a:path w="318770" h="303530">
                  <a:moveTo>
                    <a:pt x="0" y="0"/>
                  </a:moveTo>
                  <a:lnTo>
                    <a:pt x="90760" y="144204"/>
                  </a:lnTo>
                  <a:lnTo>
                    <a:pt x="29853" y="303335"/>
                  </a:lnTo>
                  <a:lnTo>
                    <a:pt x="318260" y="12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747523" y="3003325"/>
              <a:ext cx="1524635" cy="1984375"/>
            </a:xfrm>
            <a:custGeom>
              <a:avLst/>
              <a:gdLst/>
              <a:ahLst/>
              <a:cxnLst/>
              <a:rect l="l" t="t" r="r" b="b"/>
              <a:pathLst>
                <a:path w="1524635" h="1984375">
                  <a:moveTo>
                    <a:pt x="0" y="1984364"/>
                  </a:moveTo>
                  <a:lnTo>
                    <a:pt x="1500921" y="30215"/>
                  </a:lnTo>
                  <a:lnTo>
                    <a:pt x="152412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81165" y="2852244"/>
              <a:ext cx="306705" cy="334645"/>
            </a:xfrm>
            <a:custGeom>
              <a:avLst/>
              <a:gdLst/>
              <a:ahLst/>
              <a:cxnLst/>
              <a:rect l="l" t="t" r="r" b="b"/>
              <a:pathLst>
                <a:path w="306704" h="334644">
                  <a:moveTo>
                    <a:pt x="306527" y="0"/>
                  </a:moveTo>
                  <a:lnTo>
                    <a:pt x="0" y="148896"/>
                  </a:lnTo>
                  <a:lnTo>
                    <a:pt x="167279" y="181296"/>
                  </a:lnTo>
                  <a:lnTo>
                    <a:pt x="241726" y="334559"/>
                  </a:lnTo>
                  <a:lnTo>
                    <a:pt x="306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858652" y="3368877"/>
            <a:ext cx="40513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750" spc="-869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7125" spc="-1305" baseline="-1500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7125" baseline="-1500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882900" y="327354"/>
            <a:ext cx="7233920" cy="2546350"/>
          </a:xfrm>
          <a:prstGeom prst="rect">
            <a:avLst/>
          </a:prstGeom>
        </p:spPr>
        <p:txBody>
          <a:bodyPr vert="horz" wrap="square" lIns="0" tIns="370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20"/>
              </a:spcBef>
            </a:pPr>
            <a:r>
              <a:rPr sz="8000" spc="70" dirty="0"/>
              <a:t>Vector</a:t>
            </a:r>
            <a:r>
              <a:rPr sz="8000" spc="-55" dirty="0"/>
              <a:t> </a:t>
            </a:r>
            <a:r>
              <a:rPr sz="8000" spc="254" dirty="0"/>
              <a:t>Addition</a:t>
            </a:r>
            <a:endParaRPr sz="8000"/>
          </a:p>
          <a:p>
            <a:pPr marL="1664335">
              <a:lnSpc>
                <a:spcPct val="100000"/>
              </a:lnSpc>
              <a:spcBef>
                <a:spcPts val="1720"/>
              </a:spcBef>
            </a:pPr>
            <a:r>
              <a:rPr sz="4750" spc="-965" dirty="0">
                <a:latin typeface="MS Gothic" panose="020B0609070205080204" charset="-128"/>
                <a:cs typeface="MS Gothic" panose="020B0609070205080204" charset="-128"/>
              </a:rPr>
              <a:t>~a</a:t>
            </a:r>
            <a:endParaRPr sz="4750">
              <a:latin typeface="MS Gothic" panose="020B0609070205080204" charset="-128"/>
              <a:cs typeface="MS Gothic" panose="020B0609070205080204" charset="-128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" y="565150"/>
            <a:ext cx="12636500" cy="8623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600" y="685800"/>
            <a:ext cx="105098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0" dirty="0"/>
              <a:t>Cartesian</a:t>
            </a:r>
            <a:r>
              <a:rPr sz="8000" spc="-10" dirty="0"/>
              <a:t> </a:t>
            </a:r>
            <a:r>
              <a:rPr sz="8000" spc="170" dirty="0"/>
              <a:t>Coordinates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990600" y="6324600"/>
            <a:ext cx="9886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00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-180" dirty="0">
                <a:latin typeface="Arial" panose="020B0604020202090204"/>
                <a:cs typeface="Arial" panose="020B0604020202090204"/>
              </a:rPr>
              <a:t>X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and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65" dirty="0">
                <a:latin typeface="Arial" panose="020B0604020202090204"/>
                <a:cs typeface="Arial" panose="020B0604020202090204"/>
              </a:rPr>
              <a:t>Y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can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be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25" dirty="0">
                <a:latin typeface="Arial" panose="020B0604020202090204"/>
                <a:cs typeface="Arial" panose="020B0604020202090204"/>
              </a:rPr>
              <a:t>any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-40" dirty="0">
                <a:latin typeface="Arial" panose="020B0604020202090204"/>
                <a:cs typeface="Arial" panose="020B0604020202090204"/>
              </a:rPr>
              <a:t>(usually</a:t>
            </a:r>
            <a:r>
              <a:rPr sz="320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orthogonal</a:t>
            </a:r>
            <a:r>
              <a:rPr sz="3200" spc="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-25" dirty="0">
                <a:solidFill>
                  <a:srgbClr val="0076BA"/>
                </a:solidFill>
                <a:latin typeface="Arial" panose="020B0604020202090204"/>
                <a:cs typeface="Arial" panose="020B0604020202090204"/>
              </a:rPr>
              <a:t>unit</a:t>
            </a:r>
            <a:r>
              <a:rPr sz="3200" spc="-25" dirty="0">
                <a:latin typeface="Arial" panose="020B0604020202090204"/>
                <a:cs typeface="Arial" panose="020B0604020202090204"/>
              </a:rPr>
              <a:t>)</a:t>
            </a:r>
            <a:r>
              <a:rPr sz="3200" spc="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0" dirty="0">
                <a:latin typeface="Arial" panose="020B0604020202090204"/>
                <a:cs typeface="Arial" panose="020B0604020202090204"/>
              </a:rPr>
              <a:t>vectors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90582" y="2462639"/>
            <a:ext cx="7423636" cy="34255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4410" y="7425584"/>
            <a:ext cx="119443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b="1" spc="459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4750" b="1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750" spc="254" dirty="0">
                <a:latin typeface="Tahoma" panose="020B0604030504040204"/>
                <a:cs typeface="Tahoma" panose="020B0604030504040204"/>
              </a:rPr>
              <a:t>=</a:t>
            </a:r>
            <a:endParaRPr sz="4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2177" y="6569279"/>
            <a:ext cx="47244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1235" dirty="0">
                <a:latin typeface="MS Gothic" panose="020B0609070205080204" charset="-128"/>
                <a:cs typeface="MS Gothic" panose="020B0609070205080204" charset="-128"/>
              </a:rPr>
              <a:t>✓</a:t>
            </a:r>
            <a:endParaRPr sz="4750">
              <a:latin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9257" y="7055131"/>
            <a:ext cx="372745" cy="1483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035" marR="5080" indent="-13970">
              <a:lnSpc>
                <a:spcPct val="101000"/>
              </a:lnSpc>
              <a:spcBef>
                <a:spcPts val="90"/>
              </a:spcBef>
            </a:pPr>
            <a:r>
              <a:rPr sz="4750" spc="415" dirty="0">
                <a:latin typeface="MS UI Gothic" panose="020B0600070205080204" charset="-128"/>
                <a:cs typeface="MS UI Gothic" panose="020B0600070205080204" charset="-128"/>
              </a:rPr>
              <a:t>x  </a:t>
            </a:r>
            <a:r>
              <a:rPr sz="4750" spc="75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9788" y="7183269"/>
            <a:ext cx="89090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7125" b="1" spc="592" baseline="-23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3350" i="1" spc="395" dirty="0">
                <a:latin typeface="Cambria" panose="02040503050406030204"/>
                <a:cs typeface="Cambria" panose="02040503050406030204"/>
              </a:rPr>
              <a:t>T</a:t>
            </a:r>
            <a:endParaRPr sz="33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4485" y="7433997"/>
            <a:ext cx="1859914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30910" algn="l"/>
              </a:tabLst>
            </a:pPr>
            <a:r>
              <a:rPr sz="4750" spc="254" dirty="0">
                <a:latin typeface="Tahoma" panose="020B0604030504040204"/>
                <a:cs typeface="Tahoma" panose="020B0604030504040204"/>
              </a:rPr>
              <a:t>=	</a:t>
            </a:r>
            <a:r>
              <a:rPr sz="4750" spc="450" dirty="0">
                <a:latin typeface="MS UI Gothic" panose="020B0600070205080204" charset="-128"/>
                <a:cs typeface="MS UI Gothic" panose="020B0600070205080204" charset="-128"/>
              </a:rPr>
              <a:t>x,</a:t>
            </a:r>
            <a:r>
              <a:rPr sz="4750" spc="-65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75" dirty="0">
                <a:latin typeface="MS UI Gothic" panose="020B0600070205080204" charset="-128"/>
                <a:cs typeface="MS UI Gothic" panose="020B0600070205080204" charset="-128"/>
              </a:rPr>
              <a:t>y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0586" y="7549827"/>
            <a:ext cx="146049" cy="6095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611987" y="7432174"/>
            <a:ext cx="1953895" cy="0"/>
          </a:xfrm>
          <a:custGeom>
            <a:avLst/>
            <a:gdLst/>
            <a:ahLst/>
            <a:cxnLst/>
            <a:rect l="l" t="t" r="r" b="b"/>
            <a:pathLst>
              <a:path w="1953895">
                <a:moveTo>
                  <a:pt x="0" y="0"/>
                </a:moveTo>
                <a:lnTo>
                  <a:pt x="1953829" y="0"/>
                </a:lnTo>
              </a:path>
            </a:pathLst>
          </a:custGeom>
          <a:ln w="24262">
            <a:solidFill>
              <a:srgbClr val="FB020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325076" y="7387007"/>
            <a:ext cx="426148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038225" algn="l"/>
                <a:tab pos="2286635" algn="l"/>
                <a:tab pos="3041015" algn="l"/>
              </a:tabLst>
            </a:pPr>
            <a:r>
              <a:rPr sz="4750" b="1" spc="459" dirty="0">
                <a:solidFill>
                  <a:srgbClr val="FB0207"/>
                </a:solidFill>
                <a:latin typeface="Palatino Linotype" panose="02040502050505030304"/>
                <a:cs typeface="Palatino Linotype" panose="02040502050505030304"/>
              </a:rPr>
              <a:t>A	</a:t>
            </a:r>
            <a:r>
              <a:rPr sz="4750" spc="254" dirty="0">
                <a:solidFill>
                  <a:srgbClr val="FB0207"/>
                </a:solidFill>
                <a:latin typeface="Tahoma" panose="020B0604030504040204"/>
                <a:cs typeface="Tahoma" panose="020B0604030504040204"/>
              </a:rPr>
              <a:t>=	</a:t>
            </a:r>
            <a:r>
              <a:rPr sz="4750" spc="540" dirty="0">
                <a:solidFill>
                  <a:srgbClr val="FB0207"/>
                </a:solidFill>
                <a:latin typeface="MS UI Gothic" panose="020B0600070205080204" charset="-128"/>
                <a:cs typeface="MS UI Gothic" panose="020B0600070205080204" charset="-128"/>
              </a:rPr>
              <a:t>x</a:t>
            </a:r>
            <a:r>
              <a:rPr sz="5025" spc="307" baseline="23000" dirty="0">
                <a:solidFill>
                  <a:srgbClr val="FB0207"/>
                </a:solidFill>
                <a:latin typeface="Calibri" panose="020F0502020204030204"/>
                <a:cs typeface="Calibri" panose="020F0502020204030204"/>
              </a:rPr>
              <a:t>2	</a:t>
            </a:r>
            <a:r>
              <a:rPr sz="4750" spc="254" dirty="0">
                <a:solidFill>
                  <a:srgbClr val="FB0207"/>
                </a:solidFill>
                <a:latin typeface="Tahoma" panose="020B0604030504040204"/>
                <a:cs typeface="Tahoma" panose="020B0604030504040204"/>
              </a:rPr>
              <a:t>+</a:t>
            </a:r>
            <a:r>
              <a:rPr sz="4750" spc="-420" dirty="0">
                <a:solidFill>
                  <a:srgbClr val="FB0207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750" spc="245" dirty="0">
                <a:solidFill>
                  <a:srgbClr val="FB0207"/>
                </a:solidFill>
                <a:latin typeface="MS UI Gothic" panose="020B0600070205080204" charset="-128"/>
                <a:cs typeface="MS UI Gothic" panose="020B0600070205080204" charset="-128"/>
              </a:rPr>
              <a:t>y</a:t>
            </a:r>
            <a:r>
              <a:rPr sz="5025" spc="307" baseline="23000" dirty="0">
                <a:solidFill>
                  <a:srgbClr val="FB0207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5025" baseline="2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508000"/>
            <a:ext cx="12604750" cy="873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9100" y="685800"/>
            <a:ext cx="96246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70" dirty="0"/>
              <a:t>Vector</a:t>
            </a:r>
            <a:r>
              <a:rPr sz="8000" spc="-25" dirty="0"/>
              <a:t> </a:t>
            </a:r>
            <a:r>
              <a:rPr sz="8000" spc="250" dirty="0"/>
              <a:t>Multiplication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1130300" y="2987565"/>
            <a:ext cx="8199755" cy="2820035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1975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3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Dot</a:t>
            </a:r>
            <a:r>
              <a:rPr sz="3200" spc="-3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3200" spc="65" dirty="0">
                <a:solidFill>
                  <a:srgbClr val="EE220C"/>
                </a:solidFill>
                <a:latin typeface="Arial" panose="020B0604020202090204"/>
                <a:cs typeface="Arial" panose="020B0604020202090204"/>
              </a:rPr>
              <a:t>product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-5" dirty="0">
                <a:latin typeface="Arial" panose="020B0604020202090204"/>
                <a:cs typeface="Arial" panose="020B0604020202090204"/>
              </a:rPr>
              <a:t>Cross</a:t>
            </a:r>
            <a:r>
              <a:rPr sz="3200" spc="-3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65" dirty="0">
                <a:latin typeface="Arial" panose="020B0604020202090204"/>
                <a:cs typeface="Arial" panose="020B0604020202090204"/>
              </a:rPr>
              <a:t>product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482600" indent="-444500">
              <a:lnSpc>
                <a:spcPct val="100000"/>
              </a:lnSpc>
              <a:spcBef>
                <a:spcPts val="4160"/>
              </a:spcBef>
              <a:buSzPct val="145000"/>
              <a:buChar char="•"/>
              <a:tabLst>
                <a:tab pos="482600" algn="l"/>
              </a:tabLst>
            </a:pPr>
            <a:r>
              <a:rPr sz="3200" spc="15" dirty="0">
                <a:latin typeface="Arial" panose="020B0604020202090204"/>
                <a:cs typeface="Arial" panose="020B0604020202090204"/>
              </a:rPr>
              <a:t>Orthonormal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bases </a:t>
            </a:r>
            <a:r>
              <a:rPr sz="3200" spc="15" dirty="0">
                <a:latin typeface="Arial" panose="020B0604020202090204"/>
                <a:cs typeface="Arial" panose="020B0604020202090204"/>
              </a:rPr>
              <a:t>and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coordinate</a:t>
            </a:r>
            <a:r>
              <a:rPr sz="3200" spc="-5" dirty="0">
                <a:latin typeface="Arial" panose="020B0604020202090204"/>
                <a:cs typeface="Arial" panose="020B0604020202090204"/>
              </a:rPr>
              <a:t> </a:t>
            </a:r>
            <a:r>
              <a:rPr sz="3200" dirty="0">
                <a:latin typeface="Arial" panose="020B0604020202090204"/>
                <a:cs typeface="Arial" panose="020B0604020202090204"/>
              </a:rPr>
              <a:t>frames</a:t>
            </a:r>
            <a:endParaRPr sz="32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100" y="685800"/>
            <a:ext cx="93808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40" dirty="0"/>
              <a:t>Dot</a:t>
            </a:r>
            <a:r>
              <a:rPr sz="8000" spc="-25" dirty="0"/>
              <a:t> </a:t>
            </a:r>
            <a:r>
              <a:rPr sz="8000" dirty="0"/>
              <a:t>(scalar)</a:t>
            </a:r>
            <a:r>
              <a:rPr sz="8000" spc="-20" dirty="0"/>
              <a:t> </a:t>
            </a:r>
            <a:r>
              <a:rPr sz="8000" spc="250" dirty="0"/>
              <a:t>Product</a:t>
            </a:r>
            <a:endParaRPr sz="8000"/>
          </a:p>
        </p:txBody>
      </p:sp>
      <p:grpSp>
        <p:nvGrpSpPr>
          <p:cNvPr id="3" name="object 3"/>
          <p:cNvGrpSpPr/>
          <p:nvPr/>
        </p:nvGrpSpPr>
        <p:grpSpPr>
          <a:xfrm>
            <a:off x="3555281" y="2828986"/>
            <a:ext cx="5462270" cy="2351405"/>
            <a:chOff x="3555281" y="2828986"/>
            <a:chExt cx="5462270" cy="2351405"/>
          </a:xfrm>
        </p:grpSpPr>
        <p:sp>
          <p:nvSpPr>
            <p:cNvPr id="4" name="object 4"/>
            <p:cNvSpPr/>
            <p:nvPr/>
          </p:nvSpPr>
          <p:spPr>
            <a:xfrm>
              <a:off x="3599884" y="4602401"/>
              <a:ext cx="5227955" cy="536575"/>
            </a:xfrm>
            <a:custGeom>
              <a:avLst/>
              <a:gdLst/>
              <a:ahLst/>
              <a:cxnLst/>
              <a:rect l="l" t="t" r="r" b="b"/>
              <a:pathLst>
                <a:path w="5227955" h="536575">
                  <a:moveTo>
                    <a:pt x="0" y="536234"/>
                  </a:moveTo>
                  <a:lnTo>
                    <a:pt x="5190022" y="3887"/>
                  </a:lnTo>
                  <a:lnTo>
                    <a:pt x="5227923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698555" y="4462459"/>
              <a:ext cx="318770" cy="303530"/>
            </a:xfrm>
            <a:custGeom>
              <a:avLst/>
              <a:gdLst/>
              <a:ahLst/>
              <a:cxnLst/>
              <a:rect l="l" t="t" r="r" b="b"/>
              <a:pathLst>
                <a:path w="318770" h="303529">
                  <a:moveTo>
                    <a:pt x="0" y="0"/>
                  </a:moveTo>
                  <a:lnTo>
                    <a:pt x="91352" y="143830"/>
                  </a:lnTo>
                  <a:lnTo>
                    <a:pt x="31101" y="303208"/>
                  </a:lnTo>
                  <a:lnTo>
                    <a:pt x="318759" y="120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93381" y="2928262"/>
              <a:ext cx="3625850" cy="2214245"/>
            </a:xfrm>
            <a:custGeom>
              <a:avLst/>
              <a:gdLst/>
              <a:ahLst/>
              <a:cxnLst/>
              <a:rect l="l" t="t" r="r" b="b"/>
              <a:pathLst>
                <a:path w="3625850" h="2214245">
                  <a:moveTo>
                    <a:pt x="0" y="2213756"/>
                  </a:moveTo>
                  <a:lnTo>
                    <a:pt x="3592943" y="19855"/>
                  </a:lnTo>
                  <a:lnTo>
                    <a:pt x="362546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41869" y="2828986"/>
              <a:ext cx="339725" cy="288925"/>
            </a:xfrm>
            <a:custGeom>
              <a:avLst/>
              <a:gdLst/>
              <a:ahLst/>
              <a:cxnLst/>
              <a:rect l="l" t="t" r="r" b="b"/>
              <a:pathLst>
                <a:path w="339725" h="288925">
                  <a:moveTo>
                    <a:pt x="339558" y="0"/>
                  </a:moveTo>
                  <a:lnTo>
                    <a:pt x="0" y="28774"/>
                  </a:lnTo>
                  <a:lnTo>
                    <a:pt x="144456" y="119132"/>
                  </a:lnTo>
                  <a:lnTo>
                    <a:pt x="158842" y="288912"/>
                  </a:lnTo>
                  <a:lnTo>
                    <a:pt x="339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787183" y="2232023"/>
            <a:ext cx="4020820" cy="330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1116965" algn="ctr">
              <a:lnSpc>
                <a:spcPct val="100000"/>
              </a:lnSpc>
              <a:spcBef>
                <a:spcPts val="130"/>
              </a:spcBef>
            </a:pPr>
            <a:r>
              <a:rPr sz="4750" spc="-869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7125" spc="-1305" baseline="-1500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7125" baseline="-15000">
              <a:latin typeface="MS UI Gothic" panose="020B0600070205080204" charset="-128"/>
              <a:cs typeface="MS UI Gothic" panose="020B0600070205080204" charset="-128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850">
              <a:latin typeface="MS UI Gothic" panose="020B0600070205080204" charset="-128"/>
              <a:cs typeface="MS UI Gothic" panose="020B0600070205080204" charset="-128"/>
            </a:endParaRPr>
          </a:p>
          <a:p>
            <a:pPr marL="38100">
              <a:lnSpc>
                <a:spcPts val="4985"/>
              </a:lnSpc>
            </a:pPr>
            <a:r>
              <a:rPr sz="4750" spc="-2510" dirty="0">
                <a:latin typeface="MS Gothic" panose="020B0609070205080204" charset="-128"/>
                <a:cs typeface="MS Gothic" panose="020B0609070205080204" charset="-128"/>
              </a:rPr>
              <a:t>✓</a:t>
            </a:r>
            <a:endParaRPr sz="4750">
              <a:latin typeface="MS Gothic" panose="020B0609070205080204" charset="-128"/>
              <a:cs typeface="MS Gothic" panose="020B0609070205080204" charset="-128"/>
            </a:endParaRPr>
          </a:p>
          <a:p>
            <a:pPr marL="3636010">
              <a:lnSpc>
                <a:spcPts val="4985"/>
              </a:lnSpc>
            </a:pPr>
            <a:r>
              <a:rPr sz="4750" spc="-965" dirty="0">
                <a:latin typeface="MS Gothic" panose="020B0609070205080204" charset="-128"/>
                <a:cs typeface="MS Gothic" panose="020B0609070205080204" charset="-128"/>
              </a:rPr>
              <a:t>~a</a:t>
            </a:r>
            <a:endParaRPr sz="4750">
              <a:latin typeface="MS Gothic" panose="020B0609070205080204" charset="-128"/>
              <a:cs typeface="MS Gothic" panose="020B0609070205080204" charset="-128"/>
            </a:endParaRPr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32266" y="6087841"/>
            <a:ext cx="146049" cy="6095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21333" y="5925021"/>
            <a:ext cx="2607310" cy="24466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30"/>
              </a:spcBef>
              <a:tabLst>
                <a:tab pos="2197100" algn="l"/>
              </a:tabLst>
            </a:pPr>
            <a:r>
              <a:rPr sz="4750" spc="-705" dirty="0">
                <a:latin typeface="MS UI Gothic" panose="020B0600070205080204" charset="-128"/>
                <a:cs typeface="MS UI Gothic" panose="020B0600070205080204" charset="-128"/>
              </a:rPr>
              <a:t>~a</a:t>
            </a:r>
            <a:r>
              <a:rPr sz="4750" spc="-38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-1680" dirty="0">
                <a:latin typeface="Lucida Sans Unicode" panose="020B0602030504020204"/>
                <a:cs typeface="Lucida Sans Unicode" panose="020B0602030504020204"/>
              </a:rPr>
              <a:t>·</a:t>
            </a:r>
            <a:r>
              <a:rPr sz="4750" spc="-9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7125" spc="-1305" baseline="1500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-869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r>
              <a:rPr sz="4750" spc="-114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1035" dirty="0">
                <a:latin typeface="Times New Roman" panose="02020503050405090304"/>
                <a:cs typeface="Times New Roman" panose="02020503050405090304"/>
              </a:rPr>
              <a:t>=	</a:t>
            </a:r>
            <a:r>
              <a:rPr sz="4750" spc="-705" dirty="0">
                <a:latin typeface="MS UI Gothic" panose="020B0600070205080204" charset="-128"/>
                <a:cs typeface="MS UI Gothic" panose="020B0600070205080204" charset="-128"/>
              </a:rPr>
              <a:t>~a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  <a:p>
            <a:pPr marL="615950">
              <a:lnSpc>
                <a:spcPct val="100000"/>
              </a:lnSpc>
              <a:spcBef>
                <a:spcPts val="7620"/>
              </a:spcBef>
            </a:pPr>
            <a:r>
              <a:rPr sz="4750" spc="10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4750" spc="25" dirty="0">
                <a:latin typeface="Times New Roman" panose="02020503050405090304"/>
                <a:cs typeface="Times New Roman" panose="02020503050405090304"/>
              </a:rPr>
              <a:t>os</a:t>
            </a:r>
            <a:r>
              <a:rPr sz="4750" spc="-39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4750" spc="-2510" dirty="0">
                <a:latin typeface="MS UI Gothic" panose="020B0600070205080204" charset="-128"/>
                <a:cs typeface="MS UI Gothic" panose="020B0600070205080204" charset="-128"/>
              </a:rPr>
              <a:t>✓</a:t>
            </a:r>
            <a:r>
              <a:rPr sz="4750" spc="1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1035" dirty="0">
                <a:latin typeface="Times New Roman" panose="02020503050405090304"/>
                <a:cs typeface="Times New Roman" panose="02020503050405090304"/>
              </a:rPr>
              <a:t>=</a:t>
            </a:r>
            <a:endParaRPr sz="4750">
              <a:latin typeface="Times New Roman" panose="02020503050405090304"/>
              <a:cs typeface="Times New Roman" panose="0202050305040509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60584" y="6087841"/>
            <a:ext cx="146049" cy="6095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278579" y="5764757"/>
            <a:ext cx="40513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750" spc="-869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7125" spc="-1305" baseline="-1500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7125" baseline="-15000">
              <a:latin typeface="MS UI Gothic" panose="020B0600070205080204" charset="-128"/>
              <a:cs typeface="MS UI Gothic" panose="020B0600070205080204" charset="-128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56923" y="6087841"/>
            <a:ext cx="146049" cy="6095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24933" y="6087841"/>
            <a:ext cx="146049" cy="6095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037693" y="5925021"/>
            <a:ext cx="122491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0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4750" spc="25" dirty="0">
                <a:latin typeface="Times New Roman" panose="02020503050405090304"/>
                <a:cs typeface="Times New Roman" panose="02020503050405090304"/>
              </a:rPr>
              <a:t>os</a:t>
            </a:r>
            <a:r>
              <a:rPr sz="4750" spc="-39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4750" spc="-2510" dirty="0">
                <a:latin typeface="MS UI Gothic" panose="020B0600070205080204" charset="-128"/>
                <a:cs typeface="MS UI Gothic" panose="020B0600070205080204" charset="-128"/>
              </a:rPr>
              <a:t>✓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48251" y="7205999"/>
            <a:ext cx="113474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750" spc="-167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26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4750" spc="-385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750" spc="-1680" dirty="0">
                <a:latin typeface="Lucida Sans Unicode" panose="020B0602030504020204"/>
                <a:cs typeface="Lucida Sans Unicode" panose="020B0602030504020204"/>
              </a:rPr>
              <a:t>·</a:t>
            </a:r>
            <a:r>
              <a:rPr sz="4750" spc="-97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7125" spc="-2152" baseline="1500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-305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36376" y="8085046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>
                <a:moveTo>
                  <a:pt x="0" y="0"/>
                </a:moveTo>
                <a:lnTo>
                  <a:pt x="1796308" y="0"/>
                </a:lnTo>
              </a:path>
            </a:pathLst>
          </a:custGeom>
          <a:ln w="242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15755" y="8307054"/>
            <a:ext cx="146049" cy="6095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189283" y="8144234"/>
            <a:ext cx="38481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1670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4750" spc="26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endParaRPr sz="4750">
              <a:latin typeface="MS UI Gothic" panose="020B0600070205080204" charset="-128"/>
              <a:cs typeface="MS UI Gothic" panose="020B0600070205080204" charset="-128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44072" y="8307054"/>
            <a:ext cx="146049" cy="6095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062067" y="7983970"/>
            <a:ext cx="40513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750" spc="-869" dirty="0">
                <a:latin typeface="MS UI Gothic" panose="020B0600070205080204" charset="-128"/>
                <a:cs typeface="MS UI Gothic" panose="020B0600070205080204" charset="-128"/>
              </a:rPr>
              <a:t>~</a:t>
            </a:r>
            <a:r>
              <a:rPr sz="7125" spc="-1305" baseline="-1500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7125" baseline="-15000">
              <a:latin typeface="MS UI Gothic" panose="020B0600070205080204" charset="-128"/>
              <a:cs typeface="MS UI Gothic" panose="020B0600070205080204" charset="-128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40412" y="8307054"/>
            <a:ext cx="146049" cy="6095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08360" y="8307054"/>
            <a:ext cx="146049" cy="60959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696200" y="6402854"/>
            <a:ext cx="3307715" cy="167640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380"/>
              </a:spcBef>
              <a:buSzPct val="145000"/>
              <a:buChar char="•"/>
              <a:tabLst>
                <a:tab pos="457200" algn="l"/>
              </a:tabLst>
            </a:pPr>
            <a:r>
              <a:rPr sz="3200" spc="-25" dirty="0">
                <a:latin typeface="Arial" panose="020B0604020202090204"/>
                <a:cs typeface="Arial" panose="020B0604020202090204"/>
              </a:rPr>
              <a:t>For </a:t>
            </a:r>
            <a:r>
              <a:rPr sz="3200" spc="25" dirty="0">
                <a:latin typeface="Arial" panose="020B0604020202090204"/>
                <a:cs typeface="Arial" panose="020B0604020202090204"/>
              </a:rPr>
              <a:t>unit</a:t>
            </a:r>
            <a:r>
              <a:rPr sz="3200" spc="-20" dirty="0">
                <a:latin typeface="Arial" panose="020B0604020202090204"/>
                <a:cs typeface="Arial" panose="020B0604020202090204"/>
              </a:rPr>
              <a:t> </a:t>
            </a:r>
            <a:r>
              <a:rPr sz="3200" spc="30" dirty="0">
                <a:latin typeface="Arial" panose="020B0604020202090204"/>
                <a:cs typeface="Arial" panose="020B0604020202090204"/>
              </a:rPr>
              <a:t>vectors</a:t>
            </a:r>
            <a:endParaRPr sz="3200">
              <a:latin typeface="Arial" panose="020B0604020202090204"/>
              <a:cs typeface="Arial" panose="020B0604020202090204"/>
            </a:endParaRPr>
          </a:p>
          <a:p>
            <a:pPr marL="876935">
              <a:lnSpc>
                <a:spcPct val="100000"/>
              </a:lnSpc>
              <a:spcBef>
                <a:spcPts val="1995"/>
              </a:spcBef>
            </a:pPr>
            <a:r>
              <a:rPr sz="4900" spc="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4900" spc="20" dirty="0">
                <a:latin typeface="Times New Roman" panose="02020503050405090304"/>
                <a:cs typeface="Times New Roman" panose="02020503050405090304"/>
              </a:rPr>
              <a:t>os</a:t>
            </a:r>
            <a:r>
              <a:rPr sz="4900" spc="-4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4900" spc="-2595" dirty="0">
                <a:latin typeface="MS UI Gothic" panose="020B0600070205080204" charset="-128"/>
                <a:cs typeface="MS UI Gothic" panose="020B0600070205080204" charset="-128"/>
              </a:rPr>
              <a:t>✓</a:t>
            </a:r>
            <a:r>
              <a:rPr sz="4900" spc="10" dirty="0">
                <a:latin typeface="MS UI Gothic" panose="020B0600070205080204" charset="-128"/>
                <a:cs typeface="MS UI Gothic" panose="020B0600070205080204" charset="-128"/>
              </a:rPr>
              <a:t> </a:t>
            </a:r>
            <a:r>
              <a:rPr sz="4900" spc="1055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4900" spc="14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4900" spc="-2270" dirty="0">
                <a:latin typeface="MS UI Gothic" panose="020B0600070205080204" charset="-128"/>
                <a:cs typeface="MS UI Gothic" panose="020B0600070205080204" charset="-128"/>
              </a:rPr>
              <a:t>a</a:t>
            </a:r>
            <a:r>
              <a:rPr sz="4900" spc="825" dirty="0">
                <a:latin typeface="Times New Roman" panose="02020503050405090304"/>
                <a:cs typeface="Times New Roman" panose="02020503050405090304"/>
              </a:rPr>
              <a:t>ˆ</a:t>
            </a:r>
            <a:endParaRPr sz="49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  <a:endParaRPr spc="-20" dirty="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</a:t>
            </a:r>
            <a:r>
              <a:rPr spc="-5" dirty="0"/>
              <a:t> </a:t>
            </a:r>
            <a:r>
              <a:rPr spc="-55" dirty="0"/>
              <a:t>Yan,</a:t>
            </a:r>
            <a:r>
              <a:rPr dirty="0"/>
              <a:t> </a:t>
            </a:r>
            <a:r>
              <a:rPr spc="-5" dirty="0"/>
              <a:t>UC</a:t>
            </a:r>
            <a:r>
              <a:rPr dirty="0"/>
              <a:t> </a:t>
            </a:r>
            <a:r>
              <a:rPr spc="-10" dirty="0"/>
              <a:t>Santa</a:t>
            </a:r>
            <a:r>
              <a:rPr spc="-5" dirty="0"/>
              <a:t> Barbara</a:t>
            </a:r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11378717" y="7139351"/>
            <a:ext cx="366395" cy="775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4900" spc="-894" dirty="0">
                <a:latin typeface="Times New Roman" panose="02020503050405090304"/>
                <a:cs typeface="Times New Roman" panose="02020503050405090304"/>
              </a:rPr>
              <a:t>ˆ</a:t>
            </a:r>
            <a:r>
              <a:rPr sz="7350" spc="-1342" baseline="-15000" dirty="0">
                <a:latin typeface="MS UI Gothic" panose="020B0600070205080204" charset="-128"/>
                <a:cs typeface="MS UI Gothic" panose="020B0600070205080204" charset="-128"/>
              </a:rPr>
              <a:t>b</a:t>
            </a:r>
            <a:endParaRPr sz="7350" baseline="-15000">
              <a:latin typeface="MS UI Gothic" panose="020B0600070205080204" charset="-128"/>
              <a:cs typeface="MS UI Gothic" panose="020B0600070205080204" charset="-128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72720"/>
            <a:ext cx="12503150" cy="9580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4559</Words>
  <Application>WPS 演示</Application>
  <PresentationFormat>On-screen Show (4:3)</PresentationFormat>
  <Paragraphs>539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82" baseType="lpstr">
      <vt:lpstr>Arial</vt:lpstr>
      <vt:lpstr>方正书宋_GBK</vt:lpstr>
      <vt:lpstr>Wingdings</vt:lpstr>
      <vt:lpstr>Arial</vt:lpstr>
      <vt:lpstr>MS Gothic</vt:lpstr>
      <vt:lpstr>冬青黑体简体中文</vt:lpstr>
      <vt:lpstr>Lucida Sans Unicode</vt:lpstr>
      <vt:lpstr>MS UI Gothic</vt:lpstr>
      <vt:lpstr>Tahoma</vt:lpstr>
      <vt:lpstr>Palatino Linotype</vt:lpstr>
      <vt:lpstr>华文宋体</vt:lpstr>
      <vt:lpstr>Cambria</vt:lpstr>
      <vt:lpstr>Calibri</vt:lpstr>
      <vt:lpstr>Times New Roman</vt:lpstr>
      <vt:lpstr>Yu Gothic</vt:lpstr>
      <vt:lpstr>宋体</vt:lpstr>
      <vt:lpstr>汉仪书宋二KW</vt:lpstr>
      <vt:lpstr>微软雅黑</vt:lpstr>
      <vt:lpstr>汉仪旗黑</vt:lpstr>
      <vt:lpstr>宋体</vt:lpstr>
      <vt:lpstr>Arial Unicode MS</vt:lpstr>
      <vt:lpstr>Helvetica Neue</vt:lpstr>
      <vt:lpstr>苹方-简</vt:lpstr>
      <vt:lpstr>Office Theme</vt:lpstr>
      <vt:lpstr>Introduction to Computer Graphics</vt:lpstr>
      <vt:lpstr>PowerPoint 演示文稿</vt:lpstr>
      <vt:lpstr>(in fact it’s relatively easy…)</vt:lpstr>
      <vt:lpstr>Vectors</vt:lpstr>
      <vt:lpstr>Vector Normalization</vt:lpstr>
      <vt:lpstr>~a</vt:lpstr>
      <vt:lpstr>Cartesian Coordinates</vt:lpstr>
      <vt:lpstr>Vector Multiplication</vt:lpstr>
      <vt:lpstr>Dot (scalar) Product</vt:lpstr>
      <vt:lpstr>Dot Product in Cartesian  Coordinates</vt:lpstr>
      <vt:lpstr>Vector Multiplication</vt:lpstr>
      <vt:lpstr>Cross (vector) Product</vt:lpstr>
      <vt:lpstr>Vector Multiplication</vt:lpstr>
      <vt:lpstr>Orthonormal Bases / Coordinate Frames</vt:lpstr>
      <vt:lpstr>Orthonormal Coordinate Frames</vt:lpstr>
      <vt:lpstr>Matrices</vt:lpstr>
      <vt:lpstr>What is a matrix</vt:lpstr>
      <vt:lpstr>Matrix-Matrix Multiplication</vt:lpstr>
      <vt:lpstr>Matrix-Matrix Multiplication</vt:lpstr>
      <vt:lpstr>Matrix-Matrix Multiplication</vt:lpstr>
      <vt:lpstr>Vector multiplication in Matrix form</vt:lpstr>
      <vt:lpstr>Transformation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Graphics</dc:title>
  <dc:creator/>
  <cp:lastModifiedBy>zyz</cp:lastModifiedBy>
  <cp:revision>3</cp:revision>
  <dcterms:created xsi:type="dcterms:W3CDTF">2022-03-01T08:33:04Z</dcterms:created>
  <dcterms:modified xsi:type="dcterms:W3CDTF">2022-03-01T08:33:04Z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Creator">
    <vt:lpwstr>Keynote</vt:lpwstr>
  </property>
  <property fmtid="{D5CDD505-2E9C-101B-9397-08002B2CF9AE}" pid="4" name="LastSaved">
    <vt:filetime>1900-01-00T00:00:00Z</vt:filetime>
  </property>
  <property fmtid="{D5CDD505-2E9C-101B-9397-08002B2CF9AE}" pid="5" name="ICV">
    <vt:lpwstr>85F27D40AAB846DAA86F57C4C7147466</vt:lpwstr>
  </property>
  <property fmtid="{D5CDD505-2E9C-101B-9397-08002B2CF9AE}" pid="6" name="KSOProductBuildVer">
    <vt:lpwstr>2052-3.6.2.5883</vt:lpwstr>
  </property>
</Properties>
</file>